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0" r:id="rId1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2DB9B-347B-4E8F-9EAC-28460495ABF7}" type="datetimeFigureOut">
              <a:rPr lang="pt-BR" smtClean="0"/>
              <a:pPr/>
              <a:t>18/11/2024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DA26-4FD4-4C81-B441-0C3FD0B9919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240335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2DB9B-347B-4E8F-9EAC-28460495ABF7}" type="datetimeFigureOut">
              <a:rPr lang="pt-BR" smtClean="0"/>
              <a:pPr/>
              <a:t>18/11/2024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DA26-4FD4-4C81-B441-0C3FD0B9919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191305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2DB9B-347B-4E8F-9EAC-28460495ABF7}" type="datetimeFigureOut">
              <a:rPr lang="pt-BR" smtClean="0"/>
              <a:pPr/>
              <a:t>18/11/2024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DA26-4FD4-4C81-B441-0C3FD0B9919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282838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2DB9B-347B-4E8F-9EAC-28460495ABF7}" type="datetimeFigureOut">
              <a:rPr lang="pt-BR" smtClean="0"/>
              <a:pPr/>
              <a:t>18/11/2024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DA26-4FD4-4C81-B441-0C3FD0B9919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773325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2DB9B-347B-4E8F-9EAC-28460495ABF7}" type="datetimeFigureOut">
              <a:rPr lang="pt-BR" smtClean="0"/>
              <a:pPr/>
              <a:t>18/11/2024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DA26-4FD4-4C81-B441-0C3FD0B9919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004231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2DB9B-347B-4E8F-9EAC-28460495ABF7}" type="datetimeFigureOut">
              <a:rPr lang="pt-BR" smtClean="0"/>
              <a:pPr/>
              <a:t>18/11/2024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DA26-4FD4-4C81-B441-0C3FD0B9919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858303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2DB9B-347B-4E8F-9EAC-28460495ABF7}" type="datetimeFigureOut">
              <a:rPr lang="pt-BR" smtClean="0"/>
              <a:pPr/>
              <a:t>18/11/2024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DA26-4FD4-4C81-B441-0C3FD0B9919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837274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2DB9B-347B-4E8F-9EAC-28460495ABF7}" type="datetimeFigureOut">
              <a:rPr lang="pt-BR" smtClean="0"/>
              <a:pPr/>
              <a:t>18/11/2024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DA26-4FD4-4C81-B441-0C3FD0B9919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278101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2DB9B-347B-4E8F-9EAC-28460495ABF7}" type="datetimeFigureOut">
              <a:rPr lang="pt-BR" smtClean="0"/>
              <a:pPr/>
              <a:t>18/11/2024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DA26-4FD4-4C81-B441-0C3FD0B9919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168758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2DB9B-347B-4E8F-9EAC-28460495ABF7}" type="datetimeFigureOut">
              <a:rPr lang="pt-BR" smtClean="0"/>
              <a:pPr/>
              <a:t>18/11/2024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DA26-4FD4-4C81-B441-0C3FD0B9919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048381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2DB9B-347B-4E8F-9EAC-28460495ABF7}" type="datetimeFigureOut">
              <a:rPr lang="pt-BR" smtClean="0"/>
              <a:pPr/>
              <a:t>18/11/2024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DA26-4FD4-4C81-B441-0C3FD0B9919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827364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2DB9B-347B-4E8F-9EAC-28460495ABF7}" type="datetimeFigureOut">
              <a:rPr lang="pt-BR" smtClean="0"/>
              <a:pPr/>
              <a:t>18/11/2024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43DA26-4FD4-4C81-B441-0C3FD0B9919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810081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gov.br/anvisa/pt-br/assuntos/medicamentos/cmed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650" y="-29001"/>
            <a:ext cx="9275300" cy="695828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1600" y="476672"/>
            <a:ext cx="7579227" cy="2088232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94174" y="5877272"/>
            <a:ext cx="1755652" cy="594361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22473EEA-0B7F-02C3-7042-22D482FE7DF4}"/>
              </a:ext>
            </a:extLst>
          </p:cNvPr>
          <p:cNvSpPr txBox="1"/>
          <p:nvPr/>
        </p:nvSpPr>
        <p:spPr>
          <a:xfrm>
            <a:off x="1016797" y="2724379"/>
            <a:ext cx="748883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(In)Segurança Jurídica: mitigando riscos e identificando oportunidades para as organizações filantrópicas</a:t>
            </a:r>
          </a:p>
          <a:p>
            <a:pPr algn="ctr"/>
            <a:endParaRPr lang="pt-BR" sz="2000" b="1" i="1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endParaRPr lang="pt-BR" sz="2000" b="1" i="1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BR" sz="18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Resolução CMED nº 02/2018 e o impacto nas negociações com as operadoras de saúde. 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  <a:p>
            <a:endParaRPr lang="pt-BR" dirty="0"/>
          </a:p>
          <a:p>
            <a:pPr algn="ctr"/>
            <a:r>
              <a:rPr lang="pt-BR" sz="1400" dirty="0"/>
              <a:t>Rio de Janeiro, 07 de novembro de 2024.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20642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31300" y="0"/>
            <a:ext cx="9275300" cy="6958284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87825" y="476672"/>
            <a:ext cx="2970714" cy="818492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94174" y="5877272"/>
            <a:ext cx="1755652" cy="594361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971423" y="1771836"/>
            <a:ext cx="76332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Lei nº 10.742, de 06 de outubro de 2003.</a:t>
            </a:r>
          </a:p>
          <a:p>
            <a:pPr algn="ctr"/>
            <a:r>
              <a:rPr lang="pt-BR" sz="14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Define normas de regulação para o setor farmacêutico, </a:t>
            </a:r>
          </a:p>
          <a:p>
            <a:pPr algn="ctr"/>
            <a:r>
              <a:rPr lang="pt-BR" sz="14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cria a Câmara de Regulação do Mercado de Medicamentos - CMED</a:t>
            </a:r>
          </a:p>
          <a:p>
            <a:pPr algn="ctr"/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403825" y="2726653"/>
            <a:ext cx="676875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>
              <a:solidFill>
                <a:schemeClr val="tx2">
                  <a:lumMod val="75000"/>
                </a:schemeClr>
              </a:solidFill>
              <a:latin typeface="Kozuka Gothic Pro L" pitchFamily="34" charset="-128"/>
              <a:ea typeface="Kozuka Gothic Pro L" pitchFamily="34" charset="-128"/>
            </a:endParaRPr>
          </a:p>
          <a:p>
            <a:pPr algn="just"/>
            <a:r>
              <a:rPr lang="pt-BR" sz="16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Art. 5º Fica criada a Câmara de Regulação do Mercado de Medicamentos - CMED, do Conselho de Governo, que tem por objetivos a adoção, implementação e coordenação de atividades relativas à </a:t>
            </a:r>
            <a:r>
              <a:rPr lang="pt-BR" sz="1600" u="sng" kern="100" dirty="0">
                <a:latin typeface="Aptos" panose="020B0004020202020204" pitchFamily="34" charset="0"/>
                <a:cs typeface="Times New Roman" panose="02020603050405020304" pitchFamily="18" charset="0"/>
              </a:rPr>
              <a:t>regulação econômica do mercado de medicamentos</a:t>
            </a:r>
            <a:r>
              <a:rPr lang="pt-BR" sz="16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, voltados a promover a assistência farmacêutica à população, por meio de mecanismos que </a:t>
            </a:r>
            <a:r>
              <a:rPr lang="pt-BR" sz="1600" u="sng" kern="100" dirty="0">
                <a:latin typeface="Aptos" panose="020B0004020202020204" pitchFamily="34" charset="0"/>
                <a:cs typeface="Times New Roman" panose="02020603050405020304" pitchFamily="18" charset="0"/>
              </a:rPr>
              <a:t>estimulem a oferta de medicamentos e a competitividade do setor</a:t>
            </a:r>
            <a:r>
              <a:rPr lang="pt-BR" sz="16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8413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8604CDA-505E-09B9-CF09-6EA304A2A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146303F9-B2F7-E600-CBEE-5017E87AD9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31300" y="0"/>
            <a:ext cx="9275300" cy="695828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D74540EB-42AD-AA4C-6765-040219A421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87825" y="476672"/>
            <a:ext cx="2970714" cy="81849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A5149B39-2AD0-E458-1CF1-432853A262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94174" y="5877272"/>
            <a:ext cx="1755652" cy="59436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78B6A295-85D7-3E14-1F36-96199B65B6FB}"/>
              </a:ext>
            </a:extLst>
          </p:cNvPr>
          <p:cNvSpPr txBox="1"/>
          <p:nvPr/>
        </p:nvSpPr>
        <p:spPr>
          <a:xfrm>
            <a:off x="539374" y="1771836"/>
            <a:ext cx="806525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Câmara de Regulação do Mercado de Medicamentos - CMED</a:t>
            </a:r>
          </a:p>
          <a:p>
            <a:pPr algn="ctr"/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94D21CF5-94D2-1F76-7EC6-043DF0D8E1BC}"/>
              </a:ext>
            </a:extLst>
          </p:cNvPr>
          <p:cNvSpPr txBox="1"/>
          <p:nvPr/>
        </p:nvSpPr>
        <p:spPr>
          <a:xfrm>
            <a:off x="656580" y="2300531"/>
            <a:ext cx="7633203" cy="4080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>
              <a:solidFill>
                <a:schemeClr val="tx2">
                  <a:lumMod val="75000"/>
                </a:schemeClr>
              </a:solidFill>
              <a:latin typeface="Kozuka Gothic Pro L" pitchFamily="34" charset="-128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6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 A Câmara de Regulação do Mercado de Medicamentos (CMED) é o órgão interministerial responsável pela regulação econômica do mercado de medicamentos no Brasil e a Anvisa exerce o papel de Secretaria-Executiva da Câmara.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6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A CMED estabelece limites para preços de medicamentos, adota regras que estimulam a concorrência no setor, monitora a comercialização e aplica penalidades quando suas regras são descumpridas. </a:t>
            </a: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Fonte</a:t>
            </a:r>
            <a:r>
              <a:rPr lang="pt-BR" sz="16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pt-BR" sz="1600" i="1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5"/>
              </a:rPr>
              <a:t>https://www.gov.br/anvisa/pt-br/assuntos/medicamentos/cmed</a:t>
            </a:r>
            <a:endParaRPr lang="pt-B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0192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9B3D5A5-3269-BD4F-FEE4-BF82619BF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7C977CE8-F5FC-B50D-74FA-FF1E07907E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31300" y="0"/>
            <a:ext cx="9275300" cy="695828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0575E954-2746-F73D-7C05-39D1B77A16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87825" y="476672"/>
            <a:ext cx="2970714" cy="81849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84AE5B78-F085-E96A-A68C-2ACBF5B8DB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94174" y="5877272"/>
            <a:ext cx="1755652" cy="59436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32C5FAE-348F-64CE-7892-1A9FC9F12204}"/>
              </a:ext>
            </a:extLst>
          </p:cNvPr>
          <p:cNvSpPr txBox="1"/>
          <p:nvPr/>
        </p:nvSpPr>
        <p:spPr>
          <a:xfrm>
            <a:off x="440555" y="1628800"/>
            <a:ext cx="806525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Resolução CM-CMED nº 2/ 2018</a:t>
            </a:r>
          </a:p>
          <a:p>
            <a:pPr algn="ctr"/>
            <a:r>
              <a:rPr lang="pt-BR" sz="14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Disciplina o processo administrativo para apuração de infrações e aplicação de penalidades decorrentes de condutas que infrinjam as normas reguladoras do mercado de medicamentos</a:t>
            </a:r>
            <a:endParaRPr lang="pt-BR" sz="1400" b="1" kern="1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endParaRPr lang="pt-BR" sz="2000" b="1" kern="1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EE69968A-505F-C5B5-8F15-6B109096E161}"/>
              </a:ext>
            </a:extLst>
          </p:cNvPr>
          <p:cNvSpPr txBox="1"/>
          <p:nvPr/>
        </p:nvSpPr>
        <p:spPr>
          <a:xfrm>
            <a:off x="656580" y="2550399"/>
            <a:ext cx="7633203" cy="3821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000" b="1" kern="1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Art. 1º A presente resolução estabelece normas relativas a investigações preliminares e processos administrativos para apuração de infrações e aplicação de penalidades decorrentes de condutas que infrinjam as normas reguladoras do mercado de medicamentos, nos termos do art. 8º da Lei nº 10.742/2003.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Parágrafo único. A presente Resolução se aplica a </a:t>
            </a:r>
            <a:r>
              <a:rPr lang="pt-BR" sz="1600" u="sng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quaisquer pessoas físicas ou jurídicas de direito público ou privado</a:t>
            </a: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inclusive importadores, </a:t>
            </a:r>
            <a:r>
              <a:rPr lang="pt-BR" sz="1600" u="sng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hospitais, clínicas e associações</a:t>
            </a: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entidades ou pessoas, que, </a:t>
            </a:r>
            <a:r>
              <a:rPr lang="pt-BR" sz="1600" u="sng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alguma maneira</a:t>
            </a: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pt-BR" sz="1600" u="sng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atuem no mercado de medicamentos.</a:t>
            </a:r>
            <a:endParaRPr lang="pt-B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943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F6990D0-8E33-BD20-D885-E04E3DC18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12DD081B-5752-3E47-D164-CA799F363B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31300" y="0"/>
            <a:ext cx="9275300" cy="695828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0A9F80E4-042C-79B5-2FF4-90E7D44877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87825" y="476672"/>
            <a:ext cx="2970714" cy="81849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6EFD6549-774C-065F-42B3-CE32EC32F1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94174" y="5877272"/>
            <a:ext cx="1755652" cy="59436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BFD31C38-40C0-F1CA-A654-E8775BB7221F}"/>
              </a:ext>
            </a:extLst>
          </p:cNvPr>
          <p:cNvSpPr txBox="1"/>
          <p:nvPr/>
        </p:nvSpPr>
        <p:spPr>
          <a:xfrm>
            <a:off x="395847" y="1433282"/>
            <a:ext cx="806525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Resolução CM-CMED nº 2/ 2018</a:t>
            </a:r>
          </a:p>
          <a:p>
            <a:pPr algn="ctr"/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15D438A3-0A63-5E6C-8452-78BF6C18D37C}"/>
              </a:ext>
            </a:extLst>
          </p:cNvPr>
          <p:cNvSpPr txBox="1"/>
          <p:nvPr/>
        </p:nvSpPr>
        <p:spPr>
          <a:xfrm>
            <a:off x="656580" y="1672991"/>
            <a:ext cx="7633203" cy="5285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000" b="1" kern="1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Art. 5º As infrações à regulação do mercado de medicamentos serão classificadas, segundo sua natureza, em 2 (dois) grupos: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- Infrações classificadas como não quantificáveis: (...)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ofertar medicamento com valor superior àquele pelo qual foi adquirido;(...)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II - Infrações classificadas como quantificáveis: (...)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cobrar de paciente ou do plano de saúde valor superior àquele pelo qual o medicamento foi adquirido;(...)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§ 2º As infrações previstas nas alíneas "d" do inciso I e "c" do inciso II se aplicam exclusivamente às pessoas físicas e jurídicas que não estão legalmente autorizadas a comercializar medicamentos, mas apenas a obter </a:t>
            </a:r>
            <a:r>
              <a:rPr lang="pt-BR" sz="1600" u="sng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reembolso do valor pelo qual os adquiriu</a:t>
            </a: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tais como profissionais de saúde, hospitais, clínicas especializadas ou assemelhados, não se aplicando à prestação de serviços por eles realizados.</a:t>
            </a: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7982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33ADCBA-6DB5-4E0B-38C1-150F15590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57EC63E4-8B1F-EA64-2B27-2C2AC48B33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31300" y="0"/>
            <a:ext cx="9275300" cy="695828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F0A092A7-8A2E-EB62-77C8-CD0593ED1C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87825" y="476672"/>
            <a:ext cx="2970714" cy="81849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4D2FFA8A-5B78-6F9D-1C42-9D22005297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94174" y="5877272"/>
            <a:ext cx="1755652" cy="59436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E580C539-5BB4-1750-80C5-3D497C3F5F2F}"/>
              </a:ext>
            </a:extLst>
          </p:cNvPr>
          <p:cNvSpPr txBox="1"/>
          <p:nvPr/>
        </p:nvSpPr>
        <p:spPr>
          <a:xfrm>
            <a:off x="971423" y="1771836"/>
            <a:ext cx="76332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Lei nº 10.742, de 06 de outubro de 2003.</a:t>
            </a:r>
          </a:p>
          <a:p>
            <a:pPr algn="ctr"/>
            <a:r>
              <a:rPr lang="pt-BR" sz="14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Define normas de regulação para o setor farmacêutico, </a:t>
            </a:r>
          </a:p>
          <a:p>
            <a:pPr algn="ctr"/>
            <a:r>
              <a:rPr lang="pt-BR" sz="14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cria a Câmara de Regulação do Mercado de Medicamentos - CMED</a:t>
            </a:r>
          </a:p>
          <a:p>
            <a:pPr algn="ctr"/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9605057F-8098-70C2-08E3-7F7653A1DEEC}"/>
              </a:ext>
            </a:extLst>
          </p:cNvPr>
          <p:cNvSpPr txBox="1"/>
          <p:nvPr/>
        </p:nvSpPr>
        <p:spPr>
          <a:xfrm>
            <a:off x="1403825" y="2726653"/>
            <a:ext cx="6768752" cy="453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>
              <a:solidFill>
                <a:schemeClr val="tx2">
                  <a:lumMod val="75000"/>
                </a:schemeClr>
              </a:solidFill>
              <a:latin typeface="Kozuka Gothic Pro L" pitchFamily="34" charset="-128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Art. 6</a:t>
            </a:r>
            <a:r>
              <a:rPr lang="pt-BR" sz="1600" u="sng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</a:t>
            </a: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Compete à CMED, dentre outros atos necessários à consecução dos objetivos a que se destina esta Lei: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(...)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 - estabelecer critérios para fixação de </a:t>
            </a:r>
            <a:r>
              <a:rPr lang="pt-BR" sz="1600" u="sng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margens de comercialização</a:t>
            </a: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medicamentos a serem observados pelos representantes, distribuidores, farmácias e drogarias, </a:t>
            </a:r>
            <a:r>
              <a:rPr lang="pt-BR" sz="1600" u="sng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inclusive</a:t>
            </a: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das margens de farmácias voltadas especificamente ao atendimento privativo de unidade hospitalar ou de qualquer outra equivalente de assistência médica;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pt-BR" sz="1600" i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4942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2487F8E-2573-6D99-2F8B-1CCB57E56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64944B27-87C2-E887-A194-8133F80097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31300" y="-50142"/>
            <a:ext cx="9275300" cy="695828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7CF3628A-579D-4FBC-E716-2F8D577D8E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87825" y="476672"/>
            <a:ext cx="2970714" cy="81849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E4628885-DC58-837E-60B0-CA65313405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94174" y="5877272"/>
            <a:ext cx="1755652" cy="59436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79467A8B-A4B4-C9F1-C209-BEAAAA4F2BF1}"/>
              </a:ext>
            </a:extLst>
          </p:cNvPr>
          <p:cNvSpPr txBox="1"/>
          <p:nvPr/>
        </p:nvSpPr>
        <p:spPr>
          <a:xfrm>
            <a:off x="1187624" y="1484784"/>
            <a:ext cx="6768752" cy="5560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0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Destaques: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 medicamentos </a:t>
            </a:r>
            <a:r>
              <a:rPr lang="pt-BR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 farmácia hospitalar </a:t>
            </a: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integram o serviço como insumo;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margem atribuída serve para remunerar os serviços relacionados à disponibilização do medicamento aos pacientes, tais como: aquisição, manuseio, armazenamento, </a:t>
            </a:r>
            <a:r>
              <a:rPr lang="pt-BR" sz="1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unitarização</a:t>
            </a: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rastreabilidade, perdas...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Falta de razoabilidade ao fixar margem zero/ incoerência com a própria criação da câmara;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Afronta à livre iniciativa e à livre concorrência;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</a:t>
            </a: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nsegurança jurídica;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pt-BR" sz="1600" i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1059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FAC6F17-59BB-73AA-A0EC-C4FCAAE53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521F3D78-3B5C-EB41-5A71-C359C4DE2B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31300" y="-50142"/>
            <a:ext cx="9275300" cy="695828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47E4E4BB-103A-5200-7808-97CFACA258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87825" y="476672"/>
            <a:ext cx="2970714" cy="81849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1DCEDDD5-46FD-A1A3-3C97-6273C3ED12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94174" y="5877272"/>
            <a:ext cx="1755652" cy="59436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8B2447C1-3DF0-7499-6D31-FA61D3462A29}"/>
              </a:ext>
            </a:extLst>
          </p:cNvPr>
          <p:cNvSpPr txBox="1"/>
          <p:nvPr/>
        </p:nvSpPr>
        <p:spPr>
          <a:xfrm>
            <a:off x="1187624" y="1484784"/>
            <a:ext cx="6768752" cy="5502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0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Qual a Solução?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000" b="1" kern="1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Posição do judiciário;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Negociação com as Operadoras</a:t>
            </a: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</a:t>
            </a:r>
            <a:r>
              <a:rPr lang="pt-BR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iretrizes</a:t>
            </a: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Conhecimento dos </a:t>
            </a:r>
            <a:r>
              <a:rPr lang="pt-BR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custos </a:t>
            </a: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</a:t>
            </a:r>
            <a:r>
              <a:rPr lang="pt-BR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odelos de pagamento</a:t>
            </a: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pt-B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</a:t>
            </a:r>
            <a:r>
              <a:rPr lang="pt-BR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quipe multidisciplinar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algn="ctr"/>
            <a:endParaRPr lang="pt-BR" sz="1600" i="1" kern="1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5158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ABD68F0-CE6E-5CC1-07EE-9E90D6F26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24AB6FE8-FBDA-9EAA-A0A1-8B7F986219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650" y="-29001"/>
            <a:ext cx="9275300" cy="6958284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493D5BF2-DA82-BAB1-4B01-B0969D30BB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1600" y="476672"/>
            <a:ext cx="7579227" cy="208823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75746F9B-E89F-2FE1-E98E-8CA3E29F3F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94174" y="5877272"/>
            <a:ext cx="1755652" cy="594361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08F229C9-9B28-96EE-18B1-DED83690C210}"/>
              </a:ext>
            </a:extLst>
          </p:cNvPr>
          <p:cNvSpPr txBox="1"/>
          <p:nvPr/>
        </p:nvSpPr>
        <p:spPr>
          <a:xfrm>
            <a:off x="971600" y="3429000"/>
            <a:ext cx="748883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/>
              <a:t>Obrigada!</a:t>
            </a:r>
          </a:p>
          <a:p>
            <a:endParaRPr lang="pt-BR" dirty="0"/>
          </a:p>
          <a:p>
            <a:pPr algn="ctr"/>
            <a:r>
              <a:rPr lang="pt-BR" b="1" dirty="0"/>
              <a:t>Monaliza Costa Santos</a:t>
            </a:r>
          </a:p>
          <a:p>
            <a:pPr algn="ctr"/>
            <a:r>
              <a:rPr lang="pt-BR" dirty="0"/>
              <a:t>Diretora Administrativa da CMB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9890715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626</Words>
  <Application>Microsoft Office PowerPoint</Application>
  <PresentationFormat>Apresentação na tela (4:3)</PresentationFormat>
  <Paragraphs>79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0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Fundação Dr Amaral Carvalho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HERMES WILLIAM FURLANETO</dc:creator>
  <cp:lastModifiedBy>Alexandre Moura e Silva</cp:lastModifiedBy>
  <cp:revision>7</cp:revision>
  <dcterms:created xsi:type="dcterms:W3CDTF">2024-10-25T15:36:04Z</dcterms:created>
  <dcterms:modified xsi:type="dcterms:W3CDTF">2024-11-18T18:04:15Z</dcterms:modified>
</cp:coreProperties>
</file>