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75" r:id="rId17"/>
    <p:sldId id="274" r:id="rId18"/>
    <p:sldId id="271" r:id="rId19"/>
    <p:sldId id="269" r:id="rId20"/>
    <p:sldId id="270" r:id="rId21"/>
    <p:sldId id="272" r:id="rId22"/>
    <p:sldId id="273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0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F16"/>
    <a:srgbClr val="00FFB1"/>
    <a:srgbClr val="FF3300"/>
    <a:srgbClr val="FF66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26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331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45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83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53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66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55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14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9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07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40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D5032-9958-4D13-ABD9-B4F94772C297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45AF-6772-4B96-8C64-125A6A4AE5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40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br/receitafederal/pt-br/centrais-de-conteudo/publicacoes/relatorios/renuncia/gastos-tributarios-bases-efetivas/dgt-bases-efetivas-2022-serie-2020-a-2025-quadros.xlsx/view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>
            <a:spLocks noGrp="1"/>
          </p:cNvSpPr>
          <p:nvPr>
            <p:ph type="ctrTitle"/>
          </p:nvPr>
        </p:nvSpPr>
        <p:spPr>
          <a:xfrm>
            <a:off x="2294071" y="3582597"/>
            <a:ext cx="7239675" cy="1543023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t-BR" sz="3600" b="1" dirty="0" smtClean="0">
                <a:solidFill>
                  <a:srgbClr val="173EFD"/>
                </a:solidFill>
                <a:latin typeface="Sora"/>
                <a:ea typeface="Sora"/>
                <a:cs typeface="Sora"/>
                <a:sym typeface="Sora"/>
              </a:rPr>
              <a:t> </a:t>
            </a:r>
            <a:r>
              <a:rPr lang="pt-BR" sz="3600" b="1" dirty="0">
                <a:solidFill>
                  <a:srgbClr val="173EFD"/>
                </a:solidFill>
                <a:latin typeface="Sora"/>
                <a:ea typeface="Sora"/>
                <a:cs typeface="Sora"/>
                <a:sym typeface="Sora"/>
              </a:rPr>
              <a:t/>
            </a:r>
            <a:br>
              <a:rPr lang="pt-BR" sz="3600" b="1" dirty="0">
                <a:solidFill>
                  <a:srgbClr val="173EFD"/>
                </a:solidFill>
                <a:latin typeface="Sora"/>
                <a:ea typeface="Sora"/>
                <a:cs typeface="Sora"/>
                <a:sym typeface="Sora"/>
              </a:rPr>
            </a:b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Atualizações acerca do processo de certificação das entidades de saúde </a:t>
            </a:r>
            <a:b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</a:b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prestadoras de serviços ao SUS</a:t>
            </a:r>
            <a:endParaRPr lang="pt-BR" sz="3200" b="1" dirty="0">
              <a:solidFill>
                <a:schemeClr val="bg1"/>
              </a:solidFill>
              <a:latin typeface="Montserrat ExtraBold" panose="00000900000000000000" pitchFamily="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4A0CB57-9FE4-966F-7AE7-C75999A38D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667" y="5033166"/>
            <a:ext cx="956733" cy="956733"/>
          </a:xfrm>
          <a:prstGeom prst="rect">
            <a:avLst/>
          </a:prstGeom>
        </p:spPr>
      </p:pic>
      <p:sp>
        <p:nvSpPr>
          <p:cNvPr id="9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3309521" y="2110096"/>
            <a:ext cx="5208773" cy="662137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CEBAS</a:t>
            </a:r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r"/>
            <a:r>
              <a:rPr lang="pt-BR" sz="3200" dirty="0" smtClean="0">
                <a:latin typeface="Rawline Black" panose="00000A00000000000000" pitchFamily="2" charset="0"/>
              </a:rPr>
              <a:t>	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35" y="804333"/>
            <a:ext cx="3147549" cy="10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sp>
        <p:nvSpPr>
          <p:cNvPr id="19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218123" y="324555"/>
            <a:ext cx="8721604" cy="1155324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DCEBAS - Departamento de Certificação de Entidades Beneficentes de Assistência Social em Saúde </a:t>
            </a:r>
            <a:r>
              <a:rPr lang="pt-BR" sz="2400" dirty="0" smtClean="0">
                <a:latin typeface="Rawline Black" panose="00000A00000000000000" pitchFamily="2" charset="0"/>
              </a:rPr>
              <a:t>	</a:t>
            </a:r>
            <a:endParaRPr lang="pt-BR" sz="2400" dirty="0">
              <a:latin typeface="Rawline Black" panose="00000A00000000000000" pitchFamily="2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10426594" y="5456197"/>
            <a:ext cx="3493488" cy="3483333"/>
          </a:xfrm>
          <a:prstGeom prst="ellipse">
            <a:avLst/>
          </a:prstGeom>
          <a:noFill/>
          <a:ln w="479425">
            <a:solidFill>
              <a:srgbClr val="00FF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130;p3"/>
          <p:cNvSpPr txBox="1"/>
          <p:nvPr/>
        </p:nvSpPr>
        <p:spPr>
          <a:xfrm>
            <a:off x="1101860" y="3653509"/>
            <a:ext cx="4956679" cy="289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endParaRPr lang="pt-BR" sz="1400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F233C07-D562-7D4F-857C-73C02DE012CA}"/>
              </a:ext>
            </a:extLst>
          </p:cNvPr>
          <p:cNvSpPr/>
          <p:nvPr/>
        </p:nvSpPr>
        <p:spPr>
          <a:xfrm>
            <a:off x="519253" y="1837121"/>
            <a:ext cx="505128" cy="505128"/>
          </a:xfrm>
          <a:prstGeom prst="ellipse">
            <a:avLst/>
          </a:prstGeom>
          <a:solidFill>
            <a:srgbClr val="0ACE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Sora" panose="020B0604020202020204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100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0" y="1889309"/>
            <a:ext cx="340760" cy="42125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60CCBE5-1779-BE56-EDA8-AEB031950526}"/>
              </a:ext>
            </a:extLst>
          </p:cNvPr>
          <p:cNvSpPr/>
          <p:nvPr/>
        </p:nvSpPr>
        <p:spPr>
          <a:xfrm>
            <a:off x="1381655" y="1741811"/>
            <a:ext cx="49083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1600" b="1" dirty="0">
                <a:solidFill>
                  <a:srgbClr val="92D050"/>
                </a:solidFill>
                <a:latin typeface="Sora" panose="020B0604020202020204"/>
                <a:cs typeface="Poppins" panose="00000500000000000000" pitchFamily="2" charset="0"/>
              </a:rPr>
              <a:t>Endereço de Contato: </a:t>
            </a:r>
            <a:r>
              <a:rPr lang="pt-BR" altLang="pt-BR" sz="1600" dirty="0">
                <a:latin typeface="Sora" panose="020B0604020202020204"/>
                <a:cs typeface="Poppins" panose="00000500000000000000" pitchFamily="2" charset="0"/>
              </a:rPr>
              <a:t/>
            </a:r>
            <a:br>
              <a:rPr lang="pt-BR" altLang="pt-BR" sz="1600" dirty="0">
                <a:latin typeface="Sora" panose="020B0604020202020204"/>
                <a:cs typeface="Poppins" panose="00000500000000000000" pitchFamily="2" charset="0"/>
              </a:rPr>
            </a:b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Esplanada dos Ministérios, Bloco G, Edifício Anexo do Ministério da Saúde, Ala A, 4º andar, Sala 472</a:t>
            </a:r>
          </a:p>
          <a:p>
            <a:pPr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Brasília – DF, CEP: 70058-900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F233C07-D562-7D4F-857C-73C02DE012CA}"/>
              </a:ext>
            </a:extLst>
          </p:cNvPr>
          <p:cNvSpPr/>
          <p:nvPr/>
        </p:nvSpPr>
        <p:spPr>
          <a:xfrm>
            <a:off x="519253" y="3158850"/>
            <a:ext cx="505128" cy="505128"/>
          </a:xfrm>
          <a:prstGeom prst="ellipse">
            <a:avLst/>
          </a:prstGeom>
          <a:solidFill>
            <a:srgbClr val="0ACE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Sora" panose="020B0604020202020204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2" y="3271963"/>
            <a:ext cx="396943" cy="294198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C717041-CB4B-13F8-45B6-8578028D3D68}"/>
              </a:ext>
            </a:extLst>
          </p:cNvPr>
          <p:cNvSpPr/>
          <p:nvPr/>
        </p:nvSpPr>
        <p:spPr>
          <a:xfrm>
            <a:off x="1381653" y="3175020"/>
            <a:ext cx="54700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1600" b="1" dirty="0">
                <a:solidFill>
                  <a:srgbClr val="92D050"/>
                </a:solidFill>
                <a:latin typeface="Sora" panose="020B0604020202020204"/>
                <a:cs typeface="Poppins" panose="00000500000000000000" pitchFamily="2" charset="0"/>
              </a:rPr>
              <a:t>E-mails: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cebas.saude@saude.gov.br (protocolo)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siscebas@saude.gov.br (dúvidas </a:t>
            </a:r>
            <a:r>
              <a:rPr lang="pt-BR" altLang="pt-BR" sz="1600" dirty="0" err="1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SisCEBAS</a:t>
            </a: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 e senha)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cebas.supervisao@saude.gov.br (supervisão)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cgcer@saude.gov.br (certificação)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F233C07-D562-7D4F-857C-73C02DE012CA}"/>
              </a:ext>
            </a:extLst>
          </p:cNvPr>
          <p:cNvSpPr/>
          <p:nvPr/>
        </p:nvSpPr>
        <p:spPr>
          <a:xfrm>
            <a:off x="519253" y="5321149"/>
            <a:ext cx="505128" cy="505128"/>
          </a:xfrm>
          <a:prstGeom prst="ellipse">
            <a:avLst/>
          </a:prstGeom>
          <a:solidFill>
            <a:srgbClr val="0ACE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Sora" panose="020B0604020202020204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9" y="5375565"/>
            <a:ext cx="390479" cy="406215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4C717041-CB4B-13F8-45B6-8578028D3D68}"/>
              </a:ext>
            </a:extLst>
          </p:cNvPr>
          <p:cNvSpPr/>
          <p:nvPr/>
        </p:nvSpPr>
        <p:spPr>
          <a:xfrm>
            <a:off x="1218123" y="5361698"/>
            <a:ext cx="42036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1600" b="1" dirty="0" err="1">
                <a:solidFill>
                  <a:srgbClr val="92D050"/>
                </a:solidFill>
                <a:latin typeface="Sora" panose="020B0604020202020204"/>
                <a:cs typeface="Poppins" panose="00000500000000000000" pitchFamily="2" charset="0"/>
              </a:rPr>
              <a:t>SisCEBAS</a:t>
            </a:r>
            <a:r>
              <a:rPr lang="pt-BR" altLang="pt-BR" sz="1600" b="1" dirty="0">
                <a:solidFill>
                  <a:srgbClr val="92D050"/>
                </a:solidFill>
                <a:latin typeface="Sora" panose="020B0604020202020204"/>
                <a:cs typeface="Poppins" panose="00000500000000000000" pitchFamily="2" charset="0"/>
              </a:rPr>
              <a:t>:</a:t>
            </a:r>
            <a:r>
              <a:rPr lang="pt-BR" altLang="pt-BR" sz="1600" b="1" dirty="0">
                <a:solidFill>
                  <a:srgbClr val="173EFD"/>
                </a:solidFill>
                <a:latin typeface="Sora" panose="020B0604020202020204"/>
                <a:cs typeface="Poppins" panose="00000500000000000000" pitchFamily="2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http://siscebas.saude.gov.br/siscebas/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CF233C07-D562-7D4F-857C-73C02DE012CA}"/>
              </a:ext>
            </a:extLst>
          </p:cNvPr>
          <p:cNvSpPr/>
          <p:nvPr/>
        </p:nvSpPr>
        <p:spPr>
          <a:xfrm>
            <a:off x="7124743" y="1837121"/>
            <a:ext cx="505128" cy="505128"/>
          </a:xfrm>
          <a:prstGeom prst="ellipse">
            <a:avLst/>
          </a:prstGeom>
          <a:solidFill>
            <a:srgbClr val="0ACE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Sora" panose="020B0604020202020204"/>
            </a:endParaRP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988" y="1878337"/>
            <a:ext cx="449119" cy="42125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ABF0E0E6-F355-592A-406C-0E44EA2D951B}"/>
              </a:ext>
            </a:extLst>
          </p:cNvPr>
          <p:cNvSpPr/>
          <p:nvPr/>
        </p:nvSpPr>
        <p:spPr>
          <a:xfrm>
            <a:off x="7780299" y="1850675"/>
            <a:ext cx="439303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1600" b="1" dirty="0">
                <a:solidFill>
                  <a:srgbClr val="92D050"/>
                </a:solidFill>
                <a:latin typeface="Sora" panose="020B0604020202020204"/>
                <a:cs typeface="Poppins" panose="00000500000000000000" pitchFamily="2" charset="0"/>
              </a:rPr>
              <a:t>Telefones: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</a:t>
            </a: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61) 3315-6102 (protocolo)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3315-6108 (gabinete DCEBAS)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3315-6110 (supervisão)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3315-6275 (supervisão)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3315-6111 (certificação)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3315-6103 (dúvidas </a:t>
            </a:r>
            <a:r>
              <a:rPr lang="pt-BR" altLang="pt-BR" sz="1600" dirty="0" err="1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SisCEBAS</a:t>
            </a: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 e senha)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3315-6106 (dúvidas </a:t>
            </a:r>
            <a:r>
              <a:rPr lang="pt-BR" altLang="pt-BR" sz="1600" dirty="0" err="1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SisCEBAS</a:t>
            </a: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 e senha)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6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(61) 3315-6107 (assessoria DCEBAS)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altLang="pt-BR" sz="1600" dirty="0">
              <a:latin typeface="Sora" panose="020B0604020202020204"/>
              <a:cs typeface="Poppins" panose="00000500000000000000" pitchFamily="2" charset="0"/>
            </a:endParaRP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altLang="pt-BR" sz="1600" dirty="0">
              <a:latin typeface="Sora" panose="020B0604020202020204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  <a:defRPr/>
            </a:pPr>
            <a:endParaRPr lang="pt-BR" altLang="pt-BR" sz="1600" dirty="0">
              <a:latin typeface="Sora" panose="020B0604020202020204"/>
              <a:cs typeface="Poppins" panose="00000500000000000000" pitchFamily="2" charset="0"/>
            </a:endParaRPr>
          </a:p>
          <a:p>
            <a:pPr algn="ctr">
              <a:defRPr/>
            </a:pPr>
            <a:endParaRPr lang="pt-BR" altLang="pt-BR" sz="1600" b="1" dirty="0">
              <a:latin typeface="Sora" panose="020B0604020202020204"/>
              <a:cs typeface="Poppins" panose="00000500000000000000" pitchFamily="2" charset="0"/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5" y="137596"/>
            <a:ext cx="905070" cy="90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3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sp>
        <p:nvSpPr>
          <p:cNvPr id="19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3116530" y="242546"/>
            <a:ext cx="5208773" cy="662137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Organograma </a:t>
            </a:r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DCEBAS</a:t>
            </a:r>
          </a:p>
          <a:p>
            <a:pPr algn="r"/>
            <a:r>
              <a:rPr lang="pt-BR" sz="3200" dirty="0" smtClean="0">
                <a:latin typeface="Rawline Black" panose="00000A00000000000000" pitchFamily="2" charset="0"/>
              </a:rPr>
              <a:t>	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10426594" y="5456197"/>
            <a:ext cx="3493488" cy="3483333"/>
          </a:xfrm>
          <a:prstGeom prst="ellipse">
            <a:avLst/>
          </a:prstGeom>
          <a:noFill/>
          <a:ln w="479425">
            <a:solidFill>
              <a:srgbClr val="00FF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130;p3"/>
          <p:cNvSpPr txBox="1"/>
          <p:nvPr/>
        </p:nvSpPr>
        <p:spPr>
          <a:xfrm>
            <a:off x="1101860" y="3653509"/>
            <a:ext cx="4956679" cy="289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endParaRPr lang="pt-BR" sz="1400" dirty="0"/>
          </a:p>
        </p:txBody>
      </p:sp>
      <p:graphicFrame>
        <p:nvGraphicFramePr>
          <p:cNvPr id="10" name="Espaço Reservado para 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516413"/>
              </p:ext>
            </p:extLst>
          </p:nvPr>
        </p:nvGraphicFramePr>
        <p:xfrm>
          <a:off x="5960657" y="700052"/>
          <a:ext cx="5095875" cy="523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Agrupar 6"/>
          <p:cNvGrpSpPr/>
          <p:nvPr/>
        </p:nvGrpSpPr>
        <p:grpSpPr>
          <a:xfrm>
            <a:off x="734940" y="1761534"/>
            <a:ext cx="9266194" cy="4854269"/>
            <a:chOff x="734940" y="1161177"/>
            <a:chExt cx="9266194" cy="4854269"/>
          </a:xfrm>
        </p:grpSpPr>
        <p:sp>
          <p:nvSpPr>
            <p:cNvPr id="11" name="Forma Livre: Forma 24">
              <a:extLst>
                <a:ext uri="{FF2B5EF4-FFF2-40B4-BE49-F238E27FC236}">
                  <a16:creationId xmlns:a16="http://schemas.microsoft.com/office/drawing/2014/main" id="{A10113FB-8F8F-1608-B5DE-5367D5F4B5EA}"/>
                </a:ext>
              </a:extLst>
            </p:cNvPr>
            <p:cNvSpPr/>
            <p:nvPr/>
          </p:nvSpPr>
          <p:spPr>
            <a:xfrm>
              <a:off x="1671782" y="3952720"/>
              <a:ext cx="2401455" cy="1077841"/>
            </a:xfrm>
            <a:custGeom>
              <a:avLst/>
              <a:gdLst>
                <a:gd name="connsiteX0" fmla="*/ 0 w 2155682"/>
                <a:gd name="connsiteY0" fmla="*/ 0 h 1077841"/>
                <a:gd name="connsiteX1" fmla="*/ 2155682 w 2155682"/>
                <a:gd name="connsiteY1" fmla="*/ 0 h 1077841"/>
                <a:gd name="connsiteX2" fmla="*/ 2155682 w 2155682"/>
                <a:gd name="connsiteY2" fmla="*/ 1077841 h 1077841"/>
                <a:gd name="connsiteX3" fmla="*/ 0 w 2155682"/>
                <a:gd name="connsiteY3" fmla="*/ 1077841 h 1077841"/>
                <a:gd name="connsiteX4" fmla="*/ 0 w 2155682"/>
                <a:gd name="connsiteY4" fmla="*/ 0 h 10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682" h="1077841">
                  <a:moveTo>
                    <a:pt x="0" y="0"/>
                  </a:moveTo>
                  <a:lnTo>
                    <a:pt x="2155682" y="0"/>
                  </a:lnTo>
                  <a:lnTo>
                    <a:pt x="2155682" y="1077841"/>
                  </a:lnTo>
                  <a:lnTo>
                    <a:pt x="0" y="1077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382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Coordenação-Geral </a:t>
              </a:r>
              <a:b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</a:b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de Certificação 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b="1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CGCER</a:t>
              </a:r>
            </a:p>
          </p:txBody>
        </p:sp>
        <p:sp>
          <p:nvSpPr>
            <p:cNvPr id="13" name="Forma Livre: Forma 25">
              <a:extLst>
                <a:ext uri="{FF2B5EF4-FFF2-40B4-BE49-F238E27FC236}">
                  <a16:creationId xmlns:a16="http://schemas.microsoft.com/office/drawing/2014/main" id="{1B54D4B4-EAE9-C27C-5FB6-76698361AA10}"/>
                </a:ext>
              </a:extLst>
            </p:cNvPr>
            <p:cNvSpPr/>
            <p:nvPr/>
          </p:nvSpPr>
          <p:spPr>
            <a:xfrm>
              <a:off x="4483050" y="3952720"/>
              <a:ext cx="2436997" cy="1077841"/>
            </a:xfrm>
            <a:custGeom>
              <a:avLst/>
              <a:gdLst>
                <a:gd name="connsiteX0" fmla="*/ 0 w 2155682"/>
                <a:gd name="connsiteY0" fmla="*/ 0 h 1077841"/>
                <a:gd name="connsiteX1" fmla="*/ 2155682 w 2155682"/>
                <a:gd name="connsiteY1" fmla="*/ 0 h 1077841"/>
                <a:gd name="connsiteX2" fmla="*/ 2155682 w 2155682"/>
                <a:gd name="connsiteY2" fmla="*/ 1077841 h 1077841"/>
                <a:gd name="connsiteX3" fmla="*/ 0 w 2155682"/>
                <a:gd name="connsiteY3" fmla="*/ 1077841 h 1077841"/>
                <a:gd name="connsiteX4" fmla="*/ 0 w 2155682"/>
                <a:gd name="connsiteY4" fmla="*/ 0 h 10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682" h="1077841">
                  <a:moveTo>
                    <a:pt x="0" y="0"/>
                  </a:moveTo>
                  <a:lnTo>
                    <a:pt x="2155682" y="0"/>
                  </a:lnTo>
                  <a:lnTo>
                    <a:pt x="2155682" y="1077841"/>
                  </a:lnTo>
                  <a:lnTo>
                    <a:pt x="0" y="1077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382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4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Coordenação-Geral de Projetos Especiais dos Hospitais Filantrópicos</a:t>
              </a: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/>
              </a:r>
              <a:b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</a:br>
              <a:r>
                <a:rPr lang="pt-BR" sz="1400" b="1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CGPROF</a:t>
              </a:r>
            </a:p>
          </p:txBody>
        </p:sp>
        <p:sp>
          <p:nvSpPr>
            <p:cNvPr id="14" name="Forma Livre: Forma 26">
              <a:extLst>
                <a:ext uri="{FF2B5EF4-FFF2-40B4-BE49-F238E27FC236}">
                  <a16:creationId xmlns:a16="http://schemas.microsoft.com/office/drawing/2014/main" id="{CEC0D082-6F40-B93C-8B0B-F4333D6AE6AD}"/>
                </a:ext>
              </a:extLst>
            </p:cNvPr>
            <p:cNvSpPr/>
            <p:nvPr/>
          </p:nvSpPr>
          <p:spPr>
            <a:xfrm>
              <a:off x="7206489" y="3952720"/>
              <a:ext cx="2794645" cy="1077841"/>
            </a:xfrm>
            <a:custGeom>
              <a:avLst/>
              <a:gdLst>
                <a:gd name="connsiteX0" fmla="*/ 0 w 2327059"/>
                <a:gd name="connsiteY0" fmla="*/ 0 h 1077841"/>
                <a:gd name="connsiteX1" fmla="*/ 2327059 w 2327059"/>
                <a:gd name="connsiteY1" fmla="*/ 0 h 1077841"/>
                <a:gd name="connsiteX2" fmla="*/ 2327059 w 2327059"/>
                <a:gd name="connsiteY2" fmla="*/ 1077841 h 1077841"/>
                <a:gd name="connsiteX3" fmla="*/ 0 w 2327059"/>
                <a:gd name="connsiteY3" fmla="*/ 1077841 h 1077841"/>
                <a:gd name="connsiteX4" fmla="*/ 0 w 2327059"/>
                <a:gd name="connsiteY4" fmla="*/ 0 h 10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7059" h="1077841">
                  <a:moveTo>
                    <a:pt x="0" y="0"/>
                  </a:moveTo>
                  <a:lnTo>
                    <a:pt x="2327059" y="0"/>
                  </a:lnTo>
                  <a:lnTo>
                    <a:pt x="2327059" y="1077841"/>
                  </a:lnTo>
                  <a:lnTo>
                    <a:pt x="0" y="1077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382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Coordenação-Geral </a:t>
              </a:r>
              <a:b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</a:b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de Análise e Gestão da Informação de Certificação</a:t>
              </a:r>
              <a:b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</a:b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</a:t>
              </a:r>
              <a:r>
                <a:rPr lang="pt-BR" sz="1400" b="1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CGAGIC</a:t>
              </a:r>
            </a:p>
          </p:txBody>
        </p:sp>
        <p:sp>
          <p:nvSpPr>
            <p:cNvPr id="15" name="Forma Livre: Forma 27">
              <a:extLst>
                <a:ext uri="{FF2B5EF4-FFF2-40B4-BE49-F238E27FC236}">
                  <a16:creationId xmlns:a16="http://schemas.microsoft.com/office/drawing/2014/main" id="{876D4AB0-CBC0-5D7C-2966-665B4249A692}"/>
                </a:ext>
              </a:extLst>
            </p:cNvPr>
            <p:cNvSpPr/>
            <p:nvPr/>
          </p:nvSpPr>
          <p:spPr>
            <a:xfrm>
              <a:off x="734940" y="2443344"/>
              <a:ext cx="2649207" cy="864280"/>
            </a:xfrm>
            <a:custGeom>
              <a:avLst/>
              <a:gdLst>
                <a:gd name="connsiteX0" fmla="*/ 0 w 2344627"/>
                <a:gd name="connsiteY0" fmla="*/ 0 h 1077841"/>
                <a:gd name="connsiteX1" fmla="*/ 2344627 w 2344627"/>
                <a:gd name="connsiteY1" fmla="*/ 0 h 1077841"/>
                <a:gd name="connsiteX2" fmla="*/ 2344627 w 2344627"/>
                <a:gd name="connsiteY2" fmla="*/ 1077841 h 1077841"/>
                <a:gd name="connsiteX3" fmla="*/ 0 w 2344627"/>
                <a:gd name="connsiteY3" fmla="*/ 1077841 h 1077841"/>
                <a:gd name="connsiteX4" fmla="*/ 0 w 2344627"/>
                <a:gd name="connsiteY4" fmla="*/ 0 h 10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4627" h="1077841">
                  <a:moveTo>
                    <a:pt x="0" y="0"/>
                  </a:moveTo>
                  <a:lnTo>
                    <a:pt x="2344627" y="0"/>
                  </a:lnTo>
                  <a:lnTo>
                    <a:pt x="2344627" y="1077841"/>
                  </a:lnTo>
                  <a:lnTo>
                    <a:pt x="0" y="1077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DAB"/>
            </a:solidFill>
            <a:ln w="28575">
              <a:solidFill>
                <a:srgbClr val="FECF16"/>
              </a:solidFill>
              <a:prstDash val="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kern="1200" dirty="0" smtClean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Divisão </a:t>
              </a: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de Gestão </a:t>
              </a:r>
              <a:b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</a:br>
              <a:r>
                <a:rPr lang="pt-BR" sz="1400" kern="1200" dirty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Técnica e Administrativa </a:t>
              </a:r>
              <a:r>
                <a:rPr lang="pt-BR" sz="1400" b="1" kern="1200" dirty="0" smtClean="0">
                  <a:solidFill>
                    <a:schemeClr val="tx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DIGAD</a:t>
              </a:r>
              <a:endParaRPr lang="pt-BR" sz="1400" b="1" kern="1200" dirty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F07F5D9F-6F8B-32AC-98A2-BB38D6ED8E59}"/>
                </a:ext>
              </a:extLst>
            </p:cNvPr>
            <p:cNvSpPr/>
            <p:nvPr/>
          </p:nvSpPr>
          <p:spPr>
            <a:xfrm>
              <a:off x="1443447" y="3337781"/>
              <a:ext cx="1587747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altLang="pt-BR" sz="16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Protocolo</a:t>
              </a:r>
              <a:r>
                <a:rPr lang="pt-BR" altLang="pt-BR" sz="1600" b="1" dirty="0">
                  <a:solidFill>
                    <a:srgbClr val="173EFD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>
                <a:defRPr/>
              </a:pPr>
              <a:endParaRPr lang="pt-BR" altLang="pt-BR" sz="1600" b="1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F07F5D9F-6F8B-32AC-98A2-BB38D6ED8E59}"/>
                </a:ext>
              </a:extLst>
            </p:cNvPr>
            <p:cNvSpPr/>
            <p:nvPr/>
          </p:nvSpPr>
          <p:spPr>
            <a:xfrm>
              <a:off x="1971414" y="5030561"/>
              <a:ext cx="17324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altLang="pt-BR" sz="16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Certificação</a:t>
              </a:r>
              <a:endParaRPr lang="pt-BR" altLang="pt-BR" sz="1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>
                <a:defRPr/>
              </a:pPr>
              <a:endParaRPr lang="pt-BR" altLang="pt-BR" sz="1600" b="1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07F5D9F-6F8B-32AC-98A2-BB38D6ED8E59}"/>
                </a:ext>
              </a:extLst>
            </p:cNvPr>
            <p:cNvSpPr/>
            <p:nvPr/>
          </p:nvSpPr>
          <p:spPr>
            <a:xfrm>
              <a:off x="4974463" y="5030561"/>
              <a:ext cx="1587747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altLang="pt-BR" sz="16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Supervisão</a:t>
              </a:r>
              <a:r>
                <a:rPr lang="pt-BR" altLang="pt-BR" sz="1600" b="1" dirty="0">
                  <a:solidFill>
                    <a:srgbClr val="173EFD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>
                <a:defRPr/>
              </a:pPr>
              <a:endParaRPr lang="pt-BR" altLang="pt-BR" sz="1600" b="1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F07F5D9F-6F8B-32AC-98A2-BB38D6ED8E59}"/>
                </a:ext>
              </a:extLst>
            </p:cNvPr>
            <p:cNvSpPr/>
            <p:nvPr/>
          </p:nvSpPr>
          <p:spPr>
            <a:xfrm>
              <a:off x="8090979" y="5030561"/>
              <a:ext cx="1587747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altLang="pt-BR" sz="16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Sistema</a:t>
              </a:r>
              <a:r>
                <a:rPr lang="pt-BR" altLang="pt-BR" sz="1600" b="1" dirty="0">
                  <a:solidFill>
                    <a:srgbClr val="173EFD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ct val="150000"/>
                </a:lnSpc>
                <a:defRPr/>
              </a:pPr>
              <a:endParaRPr lang="pt-BR" altLang="pt-BR" sz="1600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>
                <a:defRPr/>
              </a:pPr>
              <a:endParaRPr lang="pt-BR" altLang="pt-BR" sz="1600" b="1" dirty="0">
                <a:solidFill>
                  <a:srgbClr val="173EF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1" name="Forma Livre: Forma 23">
              <a:extLst>
                <a:ext uri="{FF2B5EF4-FFF2-40B4-BE49-F238E27FC236}">
                  <a16:creationId xmlns:a16="http://schemas.microsoft.com/office/drawing/2014/main" id="{BF9DC6F1-694E-1AA3-800C-34A1C56011F7}"/>
                </a:ext>
              </a:extLst>
            </p:cNvPr>
            <p:cNvSpPr/>
            <p:nvPr/>
          </p:nvSpPr>
          <p:spPr>
            <a:xfrm>
              <a:off x="3505420" y="1161177"/>
              <a:ext cx="5299069" cy="1077841"/>
            </a:xfrm>
            <a:custGeom>
              <a:avLst/>
              <a:gdLst>
                <a:gd name="connsiteX0" fmla="*/ 0 w 2514603"/>
                <a:gd name="connsiteY0" fmla="*/ 0 h 1077841"/>
                <a:gd name="connsiteX1" fmla="*/ 2514603 w 2514603"/>
                <a:gd name="connsiteY1" fmla="*/ 0 h 1077841"/>
                <a:gd name="connsiteX2" fmla="*/ 2514603 w 2514603"/>
                <a:gd name="connsiteY2" fmla="*/ 1077841 h 1077841"/>
                <a:gd name="connsiteX3" fmla="*/ 0 w 2514603"/>
                <a:gd name="connsiteY3" fmla="*/ 1077841 h 1077841"/>
                <a:gd name="connsiteX4" fmla="*/ 0 w 2514603"/>
                <a:gd name="connsiteY4" fmla="*/ 0 h 10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603" h="1077841">
                  <a:moveTo>
                    <a:pt x="0" y="0"/>
                  </a:moveTo>
                  <a:lnTo>
                    <a:pt x="2514603" y="0"/>
                  </a:lnTo>
                  <a:lnTo>
                    <a:pt x="2514603" y="1077841"/>
                  </a:lnTo>
                  <a:lnTo>
                    <a:pt x="0" y="1077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CF16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600" b="1" kern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Departamento de Certificação </a:t>
              </a:r>
              <a:br>
                <a:rPr lang="pt-BR" sz="1600" b="1" kern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pt-BR" sz="1600" b="1" kern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 Entidades Beneficentes de Assistência Social em Saúde 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600" b="1" kern="12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DCEBAS</a:t>
              </a:r>
            </a:p>
          </p:txBody>
        </p:sp>
      </p:grpSp>
      <p:grpSp>
        <p:nvGrpSpPr>
          <p:cNvPr id="22" name="Agrupar 21"/>
          <p:cNvGrpSpPr/>
          <p:nvPr/>
        </p:nvGrpSpPr>
        <p:grpSpPr>
          <a:xfrm>
            <a:off x="3367573" y="2806710"/>
            <a:ext cx="1115477" cy="709356"/>
            <a:chOff x="3367573" y="2806710"/>
            <a:chExt cx="1115477" cy="709356"/>
          </a:xfrm>
        </p:grpSpPr>
        <p:cxnSp>
          <p:nvCxnSpPr>
            <p:cNvPr id="23" name="Conector reto 22"/>
            <p:cNvCxnSpPr>
              <a:cxnSpLocks/>
            </p:cNvCxnSpPr>
            <p:nvPr/>
          </p:nvCxnSpPr>
          <p:spPr>
            <a:xfrm>
              <a:off x="3367573" y="3515133"/>
              <a:ext cx="1115477" cy="0"/>
            </a:xfrm>
            <a:prstGeom prst="line">
              <a:avLst/>
            </a:prstGeom>
            <a:ln w="28575">
              <a:solidFill>
                <a:srgbClr val="FECF1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791A6464-2323-D75D-ABB1-05460FF366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2890" y="2806710"/>
              <a:ext cx="0" cy="709356"/>
            </a:xfrm>
            <a:prstGeom prst="line">
              <a:avLst/>
            </a:prstGeom>
            <a:ln w="28575">
              <a:solidFill>
                <a:srgbClr val="FECF1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Agrupar 24"/>
          <p:cNvGrpSpPr/>
          <p:nvPr/>
        </p:nvGrpSpPr>
        <p:grpSpPr>
          <a:xfrm>
            <a:off x="3420006" y="2643318"/>
            <a:ext cx="5958084" cy="1918999"/>
            <a:chOff x="3420006" y="2643318"/>
            <a:chExt cx="5958084" cy="1918999"/>
          </a:xfrm>
        </p:grpSpPr>
        <p:sp>
          <p:nvSpPr>
            <p:cNvPr id="26" name="Forma Livre: Forma 22">
              <a:extLst>
                <a:ext uri="{FF2B5EF4-FFF2-40B4-BE49-F238E27FC236}">
                  <a16:creationId xmlns:a16="http://schemas.microsoft.com/office/drawing/2014/main" id="{D4BBF40A-0490-F9E6-958A-73D8B7EE68DD}"/>
                </a:ext>
              </a:extLst>
            </p:cNvPr>
            <p:cNvSpPr/>
            <p:nvPr/>
          </p:nvSpPr>
          <p:spPr>
            <a:xfrm>
              <a:off x="3420006" y="2667753"/>
              <a:ext cx="3364802" cy="18945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740648" y="0"/>
                  </a:moveTo>
                  <a:lnTo>
                    <a:pt x="2740648" y="1668217"/>
                  </a:lnTo>
                  <a:lnTo>
                    <a:pt x="0" y="1668217"/>
                  </a:lnTo>
                  <a:lnTo>
                    <a:pt x="0" y="1894564"/>
                  </a:lnTo>
                </a:path>
              </a:pathLst>
            </a:custGeom>
            <a:noFill/>
            <a:ln w="28575">
              <a:solidFill>
                <a:srgbClr val="FECF16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>
                <a:latin typeface="Sora" panose="020B0604020202020204"/>
              </a:endParaRPr>
            </a:p>
          </p:txBody>
        </p:sp>
        <p:sp>
          <p:nvSpPr>
            <p:cNvPr id="27" name="Forma Livre: Forma 20">
              <a:extLst>
                <a:ext uri="{FF2B5EF4-FFF2-40B4-BE49-F238E27FC236}">
                  <a16:creationId xmlns:a16="http://schemas.microsoft.com/office/drawing/2014/main" id="{13A61B94-8EBE-7F8A-DBAE-F348B1C41119}"/>
                </a:ext>
              </a:extLst>
            </p:cNvPr>
            <p:cNvSpPr/>
            <p:nvPr/>
          </p:nvSpPr>
          <p:spPr>
            <a:xfrm>
              <a:off x="6154955" y="2643318"/>
              <a:ext cx="3223135" cy="190628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692070"/>
                  </a:lnTo>
                  <a:lnTo>
                    <a:pt x="2608375" y="1692070"/>
                  </a:lnTo>
                  <a:lnTo>
                    <a:pt x="2608375" y="1918417"/>
                  </a:lnTo>
                </a:path>
              </a:pathLst>
            </a:custGeom>
            <a:noFill/>
            <a:ln w="28575">
              <a:solidFill>
                <a:srgbClr val="FECF16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>
                <a:latin typeface="Sora" panose="020B0604020202020204"/>
              </a:endParaRPr>
            </a:p>
          </p:txBody>
        </p:sp>
      </p:grp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5" y="137596"/>
            <a:ext cx="905070" cy="90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2"/>
          <p:cNvSpPr txBox="1">
            <a:spLocks/>
          </p:cNvSpPr>
          <p:nvPr/>
        </p:nvSpPr>
        <p:spPr>
          <a:xfrm>
            <a:off x="7339411" y="1692351"/>
            <a:ext cx="3886200" cy="1714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14" name="Espaço Reservado para Texto 4"/>
          <p:cNvSpPr txBox="1">
            <a:spLocks/>
          </p:cNvSpPr>
          <p:nvPr/>
        </p:nvSpPr>
        <p:spPr>
          <a:xfrm>
            <a:off x="7339410" y="3338889"/>
            <a:ext cx="4226513" cy="16616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sz="1800" dirty="0">
              <a:solidFill>
                <a:schemeClr val="bg1"/>
              </a:solidFill>
              <a:latin typeface="Rawline" panose="00000500000000000000" pitchFamily="2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A47F6D1-5AAE-ED59-DEFE-BF8861C10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6850" y="5756293"/>
            <a:ext cx="192331" cy="67056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sp>
        <p:nvSpPr>
          <p:cNvPr id="19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183881" y="278700"/>
            <a:ext cx="6849248" cy="662137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r"/>
            <a:r>
              <a:rPr lang="pt-BR" sz="28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NOVA </a:t>
            </a:r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Legislação da CERTIFICAÇÃO</a:t>
            </a:r>
          </a:p>
          <a:p>
            <a:pPr algn="r"/>
            <a:r>
              <a:rPr lang="pt-BR" sz="3200" dirty="0" smtClean="0">
                <a:latin typeface="Rawline Black" panose="00000A00000000000000" pitchFamily="2" charset="0"/>
              </a:rPr>
              <a:t>	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E82BBD-3954-DFE8-9C5E-288AE8B36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3898900"/>
            <a:ext cx="2794000" cy="2959100"/>
          </a:xfrm>
          <a:prstGeom prst="rect">
            <a:avLst/>
          </a:prstGeom>
        </p:spPr>
      </p:pic>
      <p:sp>
        <p:nvSpPr>
          <p:cNvPr id="9" name="Espaço Reservado para Texto 3"/>
          <p:cNvSpPr txBox="1">
            <a:spLocks/>
          </p:cNvSpPr>
          <p:nvPr/>
        </p:nvSpPr>
        <p:spPr>
          <a:xfrm>
            <a:off x="104432" y="1519475"/>
            <a:ext cx="11978511" cy="5435503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b="1" u="sng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LEI COMPLEMENTAR nº 187, DE 16 DE DEZEMBRO DE 2021</a:t>
            </a:r>
          </a:p>
          <a:p>
            <a:pPr algn="ctr">
              <a:spcBef>
                <a:spcPts val="0"/>
              </a:spcBef>
              <a:defRPr/>
            </a:pPr>
            <a:endParaRPr lang="pt-BR" sz="1500" dirty="0">
              <a:latin typeface="Sora"/>
              <a:cs typeface="Poppins" panose="00000500000000000000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(Limitação ao poder de tributar da União em relação às entidades beneficentes, no tocante às contribuições para a seguridade social)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Publicado em: 17/12/2021 | Edição: 237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Seção: 1 | Página: 2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pt-BR" sz="1500" dirty="0">
              <a:latin typeface="Sora"/>
              <a:cs typeface="Poppins" panose="00000500000000000000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b="1" u="sng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DECRETO nº 11.791, DE 21 DE NOVEMBRO DE 2023</a:t>
            </a:r>
          </a:p>
          <a:p>
            <a:pPr algn="ctr">
              <a:spcBef>
                <a:spcPts val="0"/>
              </a:spcBef>
              <a:defRPr/>
            </a:pPr>
            <a:endParaRPr lang="pt-BR" sz="1500" dirty="0">
              <a:latin typeface="Sora"/>
              <a:cs typeface="Poppins" panose="00000500000000000000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(Regulamenta a Lei Complementar nº 187, de 16 de dezembro de 2021, que dispõe sobre a certificação das entidades beneficentes e regula os procedimentos referentes à imunidade de contribuições à seguridade social de que trata o § 7º do art. 195 da Constituição)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Publicado em: 22/11/2023 | Edição: 221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Seção: 1 | Página: 1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pt-BR" sz="1500" dirty="0">
              <a:latin typeface="Sora"/>
              <a:cs typeface="Poppins" panose="00000500000000000000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b="1" u="sng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PORTARIA nº 7.325, DE 26 DE JUNHO DE 2025</a:t>
            </a:r>
          </a:p>
          <a:p>
            <a:pPr algn="ctr">
              <a:spcBef>
                <a:spcPts val="0"/>
              </a:spcBef>
              <a:defRPr/>
            </a:pPr>
            <a:endParaRPr lang="pt-BR" sz="1500" dirty="0">
              <a:latin typeface="Sora"/>
              <a:cs typeface="Poppins" panose="00000500000000000000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(Altera a Portaria de Consolidação GM/MS nº 1, de 28 de setembro de 2017, para dispor sobre a certificação das entidades beneficentes de assistência social na área de saúde, nos termos da Lei Complementar nº 187, de 16 de dezembro de 2021 e do Decreto nº 11.791, de 21 de novembro de 2023.)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Publicado em: 01/07/2025 | Edição: 121 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t-BR" sz="1500" dirty="0">
                <a:solidFill>
                  <a:schemeClr val="bg1"/>
                </a:solidFill>
                <a:latin typeface="Sora"/>
                <a:cs typeface="Poppins" panose="00000500000000000000" pitchFamily="2" charset="0"/>
              </a:rPr>
              <a:t>Seção: 1 | Página: 136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pt-BR" sz="2000" dirty="0">
              <a:latin typeface="Sora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5" y="137596"/>
            <a:ext cx="905070" cy="90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640563" y="268141"/>
            <a:ext cx="5667914" cy="909693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CEBAS</a:t>
            </a:r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8" name="Google Shape;54;p13">
            <a:extLst>
              <a:ext uri="{FF2B5EF4-FFF2-40B4-BE49-F238E27FC236}">
                <a16:creationId xmlns:a16="http://schemas.microsoft.com/office/drawing/2014/main" id="{CBB4EFA3-082C-AF82-7409-A042EFCC2058}"/>
              </a:ext>
            </a:extLst>
          </p:cNvPr>
          <p:cNvSpPr txBox="1"/>
          <p:nvPr/>
        </p:nvSpPr>
        <p:spPr>
          <a:xfrm>
            <a:off x="0" y="2870600"/>
            <a:ext cx="12191999" cy="1924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44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Setor Filantrópico</a:t>
            </a:r>
            <a:endParaRPr lang="pt-BR" sz="44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6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912533" y="351882"/>
            <a:ext cx="5342467" cy="728284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Setor Filantrópico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id="{B2902A15-06BF-715B-D8F7-149CA03291F4}"/>
              </a:ext>
            </a:extLst>
          </p:cNvPr>
          <p:cNvSpPr txBox="1">
            <a:spLocks/>
          </p:cNvSpPr>
          <p:nvPr/>
        </p:nvSpPr>
        <p:spPr>
          <a:xfrm>
            <a:off x="820681" y="1611086"/>
            <a:ext cx="10656916" cy="4099287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8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Em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relação a atuação da rede filantrópica no âmbito do SUS</a:t>
            </a:r>
            <a:r>
              <a:rPr lang="pt-BR" sz="1800" dirty="0">
                <a:solidFill>
                  <a:srgbClr val="FFC000"/>
                </a:solidFill>
                <a:latin typeface="Sora" panose="020B0604020202020204"/>
                <a:cs typeface="Poppins" panose="00000500000000000000" pitchFamily="2" charset="0"/>
              </a:rPr>
              <a:t>,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dados de </a:t>
            </a:r>
            <a:r>
              <a:rPr lang="pt-BR" sz="18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2024,</a:t>
            </a:r>
            <a:r>
              <a:rPr lang="pt-BR" sz="1800" dirty="0"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a rede engloba um universo de </a:t>
            </a:r>
            <a:r>
              <a:rPr lang="pt-BR" sz="2000" b="1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1.622 hospitais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que prestam serviços para o SUS, sendo responsável por</a:t>
            </a:r>
            <a:r>
              <a:rPr lang="pt-BR" sz="18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:</a:t>
            </a:r>
            <a:endParaRPr lang="pt-BR" sz="1800" dirty="0">
              <a:solidFill>
                <a:schemeClr val="bg1"/>
              </a:solidFill>
              <a:latin typeface="Sora" panose="020B0604020202020204"/>
              <a:cs typeface="Poppins" panose="00000500000000000000" pitchFamily="2" charset="0"/>
            </a:endParaRP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1800" dirty="0"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37,19%</a:t>
            </a:r>
            <a:r>
              <a:rPr lang="pt-BR" sz="1800" dirty="0"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dos leitos hospitalares disponíveis,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1800" dirty="0"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41,28%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das internações, e 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pt-BR" sz="18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 8,10%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dos atendimentos ambulatoriais realizados no âmbito do Sistema Único de Saúde.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Equivalendo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, portanto, a </a:t>
            </a:r>
            <a:r>
              <a:rPr lang="pt-BR" sz="2400" b="1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49,38%</a:t>
            </a:r>
            <a:r>
              <a:rPr lang="pt-BR" sz="24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do total de atendimentos ao SUS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. </a:t>
            </a:r>
            <a:endParaRPr lang="pt-BR" sz="1800" dirty="0" smtClean="0">
              <a:solidFill>
                <a:schemeClr val="bg1"/>
              </a:solidFill>
              <a:latin typeface="Sora" panose="020B0604020202020204"/>
              <a:cs typeface="Poppins" panose="00000500000000000000" pitchFamily="2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A análise mais detalhada da prestação de serviços ao SUS revela que o setor filantrópico executa em torno de </a:t>
            </a:r>
            <a:r>
              <a:rPr lang="pt-BR" b="1" u="sng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58,97%</a:t>
            </a:r>
            <a:r>
              <a:rPr lang="pt-BR" sz="2400" u="sng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b="1" u="sng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das internações de Alta Complexidade no SUS</a:t>
            </a:r>
            <a:r>
              <a:rPr lang="pt-BR" sz="18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.</a:t>
            </a:r>
            <a:endParaRPr lang="pt-BR" sz="1800" dirty="0">
              <a:solidFill>
                <a:schemeClr val="bg1"/>
              </a:solidFill>
              <a:latin typeface="Sora" panose="020B0604020202020204"/>
              <a:cs typeface="Poppins" panose="00000500000000000000" pitchFamily="2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800" dirty="0" smtClean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Destaca-se que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em </a:t>
            </a:r>
            <a:r>
              <a:rPr lang="pt-BR" sz="1800" b="1" dirty="0" smtClean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916</a:t>
            </a:r>
            <a:r>
              <a:rPr lang="pt-BR" sz="1800" dirty="0" smtClean="0">
                <a:latin typeface="Sora" panose="020B0604020202020204"/>
                <a:cs typeface="Poppins" panose="00000500000000000000" pitchFamily="2" charset="0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municípios, a assistência hospitalar é realizada </a:t>
            </a:r>
            <a:r>
              <a:rPr lang="pt-BR" sz="2400" b="1" dirty="0">
                <a:solidFill>
                  <a:srgbClr val="00FFB1"/>
                </a:solidFill>
                <a:latin typeface="Sora" panose="020B0604020202020204"/>
                <a:cs typeface="Poppins" panose="00000500000000000000" pitchFamily="2" charset="0"/>
              </a:rPr>
              <a:t>unicamente</a:t>
            </a:r>
            <a:r>
              <a:rPr lang="pt-BR" sz="18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 por hospitais beneficentes. </a:t>
            </a:r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B2902A15-06BF-715B-D8F7-149CA03291F4}"/>
              </a:ext>
            </a:extLst>
          </p:cNvPr>
          <p:cNvSpPr txBox="1">
            <a:spLocks/>
          </p:cNvSpPr>
          <p:nvPr/>
        </p:nvSpPr>
        <p:spPr>
          <a:xfrm>
            <a:off x="10580884" y="5842891"/>
            <a:ext cx="1930160" cy="398402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228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Fonte: </a:t>
            </a:r>
            <a:r>
              <a:rPr lang="pt-BR" sz="900" dirty="0" err="1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Tabnet</a:t>
            </a:r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/</a:t>
            </a:r>
            <a:r>
              <a:rPr lang="pt-BR" sz="900" dirty="0" err="1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Datasus</a:t>
            </a:r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/MS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Pesquisa em Setembro/2025</a:t>
            </a:r>
          </a:p>
          <a:p>
            <a:pPr marL="0" indent="0" algn="just">
              <a:buNone/>
            </a:pPr>
            <a:endParaRPr lang="pt-BR" sz="1000" dirty="0">
              <a:latin typeface="Sora" panose="020B0604020202020204"/>
              <a:cs typeface="Poppins" panose="00000500000000000000" pitchFamily="2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2" name="Seta para a Direita 1"/>
          <p:cNvSpPr/>
          <p:nvPr/>
        </p:nvSpPr>
        <p:spPr>
          <a:xfrm>
            <a:off x="910432" y="2266782"/>
            <a:ext cx="247828" cy="196553"/>
          </a:xfrm>
          <a:prstGeom prst="rightArrow">
            <a:avLst/>
          </a:prstGeom>
          <a:solidFill>
            <a:srgbClr val="00FF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>
            <a:off x="910432" y="2633123"/>
            <a:ext cx="247828" cy="205099"/>
          </a:xfrm>
          <a:prstGeom prst="rightArrow">
            <a:avLst/>
          </a:prstGeom>
          <a:solidFill>
            <a:srgbClr val="00FF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Direita 15"/>
          <p:cNvSpPr/>
          <p:nvPr/>
        </p:nvSpPr>
        <p:spPr>
          <a:xfrm>
            <a:off x="910432" y="2987793"/>
            <a:ext cx="247828" cy="205099"/>
          </a:xfrm>
          <a:prstGeom prst="rightArrow">
            <a:avLst/>
          </a:prstGeom>
          <a:solidFill>
            <a:srgbClr val="00FF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5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3199507" y="281816"/>
            <a:ext cx="5052414" cy="607484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CEBAS por região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" t="54579" r="38432" b="2430"/>
          <a:stretch/>
        </p:blipFill>
        <p:spPr>
          <a:xfrm>
            <a:off x="1598623" y="1177834"/>
            <a:ext cx="5154427" cy="555711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0" t="54456" r="4961" b="30466"/>
          <a:stretch/>
        </p:blipFill>
        <p:spPr>
          <a:xfrm>
            <a:off x="7012810" y="1177834"/>
            <a:ext cx="2218518" cy="1903834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64AC19D5-E402-E1F8-0A75-861E8BD83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6018" y="3226092"/>
            <a:ext cx="21980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chemeClr val="bg1"/>
                </a:solidFill>
                <a:latin typeface="Sora" panose="020B0604020202020204"/>
                <a:cs typeface="Arial" panose="020B0604020202020204" pitchFamily="34" charset="0"/>
              </a:rPr>
              <a:t>Fonte: </a:t>
            </a:r>
            <a:r>
              <a:rPr lang="pt-BR" altLang="pt-BR" sz="1200" dirty="0" err="1">
                <a:solidFill>
                  <a:schemeClr val="bg1"/>
                </a:solidFill>
                <a:latin typeface="Sora" panose="020B0604020202020204"/>
                <a:cs typeface="Arial" panose="020B0604020202020204" pitchFamily="34" charset="0"/>
              </a:rPr>
              <a:t>siscebas</a:t>
            </a:r>
            <a:r>
              <a:rPr lang="pt-BR" altLang="pt-BR" sz="1200" dirty="0">
                <a:solidFill>
                  <a:schemeClr val="bg1"/>
                </a:solidFill>
                <a:latin typeface="Sora" panose="020B0604020202020204"/>
                <a:cs typeface="Arial" panose="020B0604020202020204" pitchFamily="34" charset="0"/>
              </a:rPr>
              <a:t> – 22/09/2025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8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3157175" y="226889"/>
            <a:ext cx="5052414" cy="607484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Setor </a:t>
            </a: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Filantrópico</a:t>
            </a: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-11934" y="1022084"/>
            <a:ext cx="9975273" cy="357447"/>
          </a:xfrm>
          <a:prstGeom prst="rect">
            <a:avLst/>
          </a:prstGeom>
          <a:solidFill>
            <a:srgbClr val="FECF16"/>
          </a:solidFill>
          <a:ln>
            <a:solidFill>
              <a:srgbClr val="FFC000"/>
            </a:solidFill>
          </a:ln>
          <a:effectLst>
            <a:outerShdw blurRad="50800" dist="38100" dir="2700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pt-BR" sz="2400" b="1" dirty="0" smtClean="0">
                <a:solidFill>
                  <a:srgbClr val="173DFF"/>
                </a:solidFill>
                <a:latin typeface="Sora" panose="020B0604020202020204"/>
                <a:cs typeface="Poppins" panose="00000500000000000000" pitchFamily="2" charset="0"/>
              </a:rPr>
              <a:t>Imunidade</a:t>
            </a:r>
            <a:endParaRPr lang="pt-BR" sz="2400" dirty="0">
              <a:solidFill>
                <a:srgbClr val="173DFF"/>
              </a:solidFill>
              <a:latin typeface="Sora" panose="020B0604020202020204"/>
              <a:cs typeface="Poppins" panose="00000500000000000000" pitchFamily="2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60DBDD0-CD0D-428E-8A1F-DF8AA828A866}"/>
              </a:ext>
            </a:extLst>
          </p:cNvPr>
          <p:cNvSpPr txBox="1"/>
          <p:nvPr/>
        </p:nvSpPr>
        <p:spPr>
          <a:xfrm>
            <a:off x="374101" y="1567242"/>
            <a:ext cx="11274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latin typeface="Sora" panose="020B0604020202020204"/>
                <a:cs typeface="Poppins" panose="00000500000000000000" pitchFamily="2" charset="0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No ano de </a:t>
            </a:r>
            <a:r>
              <a:rPr lang="pt-BR" b="1" dirty="0">
                <a:solidFill>
                  <a:srgbClr val="FFC000"/>
                </a:solidFill>
                <a:latin typeface="Sora" panose="020B0604020202020204"/>
                <a:cs typeface="Poppins" panose="00000500000000000000" pitchFamily="2" charset="0"/>
              </a:rPr>
              <a:t>2025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, as estimativas base das imunidades das entidades filantrópicas junto à Receita Federal é de aproximadamente 21 bilhões (saúde, educação, e assistência social).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900CB1B7-C155-49E7-831C-699B5E4A0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19" y="2525244"/>
            <a:ext cx="2784928" cy="73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292717"/>
              </p:ext>
            </p:extLst>
          </p:nvPr>
        </p:nvGraphicFramePr>
        <p:xfrm>
          <a:off x="3543447" y="2527420"/>
          <a:ext cx="7543653" cy="7377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43653">
                  <a:extLst>
                    <a:ext uri="{9D8B030D-6E8A-4147-A177-3AD203B41FA5}">
                      <a16:colId xmlns:a16="http://schemas.microsoft.com/office/drawing/2014/main" val="2062150126"/>
                    </a:ext>
                  </a:extLst>
                </a:gridCol>
              </a:tblGrid>
              <a:tr h="7377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Sora" panose="020B0604020202020204"/>
                          <a:cs typeface="Arial" panose="020B0604020202020204" pitchFamily="34" charset="0"/>
                        </a:rPr>
                        <a:t>QUADRO XXXII</a:t>
                      </a:r>
                      <a:endParaRPr lang="pt-BR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Sora" panose="020B0604020202020204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Sora" panose="020B0604020202020204"/>
                          <a:cs typeface="Arial" panose="020B0604020202020204" pitchFamily="34" charset="0"/>
                        </a:rPr>
                        <a:t>GASTOS TRIBUTÁRIOS - ESTIMATIVAS BASES EFETIVAS 2025</a:t>
                      </a:r>
                      <a:endParaRPr lang="pt-BR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Sora" panose="020B0604020202020204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Sora" panose="020B0604020202020204"/>
                          <a:cs typeface="Arial" panose="020B0604020202020204" pitchFamily="34" charset="0"/>
                        </a:rPr>
                        <a:t>POR FUNÇÃO ORÇAMENTÁRIA E MODALIDADE DE GASTO - REGIONALIZADO</a:t>
                      </a:r>
                      <a:endParaRPr lang="pt-BR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Sora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904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634533"/>
              </p:ext>
            </p:extLst>
          </p:nvPr>
        </p:nvGraphicFramePr>
        <p:xfrm>
          <a:off x="756831" y="3273676"/>
          <a:ext cx="10330269" cy="2023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8659">
                  <a:extLst>
                    <a:ext uri="{9D8B030D-6E8A-4147-A177-3AD203B41FA5}">
                      <a16:colId xmlns:a16="http://schemas.microsoft.com/office/drawing/2014/main" val="435423500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1172802237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1532826539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2328532143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3091016555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4234817623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1808449215"/>
                    </a:ext>
                  </a:extLst>
                </a:gridCol>
              </a:tblGrid>
              <a:tr h="43424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FUNÇÃO ORÇAMENTÁRIA / GASTO TRIBUTÁRIO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NORTE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NORDESTE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CENTRO-OESTE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SUDESTE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SUL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TOTAL 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030721"/>
                  </a:ext>
                </a:extLst>
              </a:tr>
              <a:tr h="222051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Assistência Social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u="none" strike="noStrike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854714"/>
                  </a:ext>
                </a:extLst>
              </a:tr>
              <a:tr h="222051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Entidades Filantrópicas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420416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95.036.766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246.396.792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253.960.985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2.544.570.504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763.938.453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3.903.903.499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4823"/>
                  </a:ext>
                </a:extLst>
              </a:tr>
              <a:tr h="222051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Educação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788659"/>
                  </a:ext>
                </a:extLst>
              </a:tr>
              <a:tr h="222051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Entidades Filantrópicas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420416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17.399.720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49.321.118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56.531.372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718.890.579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300.060.488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1.142.203.278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052916"/>
                  </a:ext>
                </a:extLst>
              </a:tr>
              <a:tr h="22713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Saúde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941923"/>
                  </a:ext>
                </a:extLst>
              </a:tr>
              <a:tr h="22713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Entidades Filantrópicas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420416" marR="7785" marT="778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106.034.371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2.053.314.608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936.051.516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10.469.944.990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2.630.409.416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16.195.754.900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097231"/>
                  </a:ext>
                </a:extLst>
              </a:tr>
              <a:tr h="24636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Sora" panose="020B0604020202020204"/>
                        <a:cs typeface="Poppins" panose="00000500000000000000" pitchFamily="2" charset="0"/>
                      </a:endParaRPr>
                    </a:p>
                  </a:txBody>
                  <a:tcPr marL="7785" marR="7785" marT="77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218.470.858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2.349.032.518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1.246.543.873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13.733.406.073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3.694.408.356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ora" panose="020B0604020202020204"/>
                          <a:cs typeface="Poppins" panose="00000500000000000000" pitchFamily="2" charset="0"/>
                        </a:rPr>
                        <a:t>21.241.861.678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058565"/>
                  </a:ext>
                </a:extLst>
              </a:tr>
            </a:tbl>
          </a:graphicData>
        </a:graphic>
      </p:graphicFrame>
      <p:sp>
        <p:nvSpPr>
          <p:cNvPr id="22" name="CaixaDeTexto 21"/>
          <p:cNvSpPr txBox="1"/>
          <p:nvPr/>
        </p:nvSpPr>
        <p:spPr>
          <a:xfrm>
            <a:off x="756831" y="5790147"/>
            <a:ext cx="74327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Fonte: Receita Federal do Brasil – Centro de Estudos Tributários e Aduaneiros</a:t>
            </a:r>
          </a:p>
          <a:p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QUADRO XXXII - GASTOS TRIBUTÁRIOS - ESTIMATIVAS BASES EFETIVAS 2025</a:t>
            </a:r>
          </a:p>
          <a:p>
            <a:r>
              <a:rPr lang="pt-BR" sz="900" dirty="0">
                <a:solidFill>
                  <a:schemeClr val="bg1"/>
                </a:solidFill>
                <a:latin typeface="Sora" panose="020B0604020202020204"/>
                <a:cs typeface="Poppins" panose="00000500000000000000" pitchFamily="2" charset="0"/>
              </a:rPr>
              <a:t>POR FUNÇÃO ORÇAMENTÁRIA E MODALIDADE DE GASTO – REGIONALIZADO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816428" y="6297978"/>
            <a:ext cx="693883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ra" panose="020B0604020202020204"/>
                <a:cs typeface="Arial" panose="020B0604020202020204" pitchFamily="34" charset="0"/>
                <a:hlinkClick r:id="rId8"/>
              </a:rPr>
              <a:t>https://www.gov.br/receitafederal/pt-br/centrais-de-conteudo/publicacoes/relatorios/renuncia/gastos-tributarios-bases-efetivas/dgt-bases-efetivas-2022-serie-2020-a-2025-quadros.xlsx/view</a:t>
            </a:r>
            <a:endParaRPr lang="pt-BR" sz="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ora" panose="020B0604020202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6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937933" y="290023"/>
            <a:ext cx="5457922" cy="887812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CEBAS</a:t>
            </a: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20" name="Google Shape;54;p13">
            <a:extLst>
              <a:ext uri="{FF2B5EF4-FFF2-40B4-BE49-F238E27FC236}">
                <a16:creationId xmlns:a16="http://schemas.microsoft.com/office/drawing/2014/main" id="{CBB4EFA3-082C-AF82-7409-A042EFCC2058}"/>
              </a:ext>
            </a:extLst>
          </p:cNvPr>
          <p:cNvSpPr txBox="1"/>
          <p:nvPr/>
        </p:nvSpPr>
        <p:spPr>
          <a:xfrm>
            <a:off x="626534" y="2173677"/>
            <a:ext cx="10947400" cy="1949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40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Certificado de Entidade </a:t>
            </a:r>
          </a:p>
          <a:p>
            <a:pPr lvl="0" algn="ctr"/>
            <a:r>
              <a:rPr lang="pt-BR" sz="40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Beneficente de Assistência </a:t>
            </a:r>
            <a:r>
              <a:rPr lang="pt-BR" sz="40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Social</a:t>
            </a:r>
          </a:p>
          <a:p>
            <a:pPr lvl="0" algn="ctr"/>
            <a:r>
              <a:rPr lang="pt-BR" sz="40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CEBAS</a:t>
            </a:r>
            <a:endParaRPr lang="pt-BR" sz="40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  <p:extLst>
      <p:ext uri="{BB962C8B-B14F-4D97-AF65-F5344CB8AC3E}">
        <p14:creationId xmlns:p14="http://schemas.microsoft.com/office/powerpoint/2010/main" val="16845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710267" y="301829"/>
            <a:ext cx="7933266" cy="1144748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Condições de beneficência – CEBAS </a:t>
            </a:r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área </a:t>
            </a:r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de Saúde</a:t>
            </a: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35149" y="1566305"/>
            <a:ext cx="566796" cy="72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sz="4000" dirty="0">
                <a:ln w="28575">
                  <a:solidFill>
                    <a:schemeClr val="tx1"/>
                  </a:solidFill>
                </a:ln>
                <a:solidFill>
                  <a:srgbClr val="FBB5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tângulo 8"/>
          <p:cNvSpPr/>
          <p:nvPr/>
        </p:nvSpPr>
        <p:spPr>
          <a:xfrm>
            <a:off x="925038" y="1566305"/>
            <a:ext cx="10131494" cy="1310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Prestar anualmente serviços ao SUS no </a:t>
            </a:r>
            <a:r>
              <a:rPr lang="pt-BR" b="1" dirty="0">
                <a:solidFill>
                  <a:srgbClr val="FECF16"/>
                </a:solidFill>
                <a:latin typeface="Sora"/>
                <a:cs typeface="Arial" panose="020B0604020202020204" pitchFamily="34" charset="0"/>
              </a:rPr>
              <a:t>percentual mínimo de 60%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sz="1400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Artigo 9º a 11, da Lei Complementar nº 187/2021, combinado com Artigo 26 a 31, do Decreto nº 11.791/2023, e artigo 164 a 171, da Portaria GM/MS nº 7.325/2025</a:t>
            </a:r>
            <a:r>
              <a:rPr lang="pt-BR" sz="1400" dirty="0" smtClean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)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endParaRPr lang="pt-BR" sz="1400" dirty="0">
              <a:latin typeface="Sora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endParaRPr lang="pt-BR" sz="1400" dirty="0">
              <a:latin typeface="Sora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20873" y="2530529"/>
            <a:ext cx="576235" cy="72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sz="4000" dirty="0">
                <a:ln w="28575">
                  <a:solidFill>
                    <a:schemeClr val="tx1"/>
                  </a:solidFill>
                </a:ln>
                <a:solidFill>
                  <a:srgbClr val="FBB5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" name="Conector de Seta Reta 15"/>
          <p:cNvCxnSpPr/>
          <p:nvPr/>
        </p:nvCxnSpPr>
        <p:spPr>
          <a:xfrm>
            <a:off x="869818" y="2436135"/>
            <a:ext cx="10406490" cy="0"/>
          </a:xfrm>
          <a:prstGeom prst="straightConnector1">
            <a:avLst/>
          </a:prstGeom>
          <a:ln>
            <a:solidFill>
              <a:srgbClr val="0A3243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/>
        </p:nvSpPr>
        <p:spPr>
          <a:xfrm>
            <a:off x="954679" y="2445726"/>
            <a:ext cx="10242958" cy="1080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Prestar anualmente </a:t>
            </a:r>
            <a:r>
              <a:rPr lang="pt-BR" b="1" dirty="0">
                <a:solidFill>
                  <a:srgbClr val="FFC000"/>
                </a:solidFill>
                <a:latin typeface="Sora"/>
                <a:cs typeface="Arial" panose="020B0604020202020204" pitchFamily="34" charset="0"/>
              </a:rPr>
              <a:t>serviços gratuitos ao SUS </a:t>
            </a:r>
          </a:p>
          <a:p>
            <a:pPr algn="just">
              <a:lnSpc>
                <a:spcPct val="107000"/>
              </a:lnSpc>
              <a:buClr>
                <a:srgbClr val="FFD622"/>
              </a:buClr>
              <a:buSzPct val="150000"/>
            </a:pPr>
            <a:r>
              <a:rPr lang="pt-BR" sz="1400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Artigo 12, da Lei Complementar nº </a:t>
            </a:r>
            <a:r>
              <a:rPr lang="pt-BR" sz="1400" dirty="0" smtClean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187/2021, </a:t>
            </a:r>
            <a:r>
              <a:rPr lang="pt-BR" sz="1400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combinado com Artigo 32 e 33, do Decreto nº 11.791/2023, e artigo 172 a 177, da Portaria GM/MS nº 7.325/2025)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endParaRPr lang="pt-BR" sz="1400" dirty="0">
              <a:latin typeface="Sora"/>
              <a:cs typeface="Arial" panose="020B0604020202020204" pitchFamily="34" charset="0"/>
            </a:endParaRPr>
          </a:p>
        </p:txBody>
      </p:sp>
      <p:cxnSp>
        <p:nvCxnSpPr>
          <p:cNvPr id="18" name="Conector de Seta Reta 17"/>
          <p:cNvCxnSpPr/>
          <p:nvPr/>
        </p:nvCxnSpPr>
        <p:spPr>
          <a:xfrm>
            <a:off x="898819" y="3420232"/>
            <a:ext cx="10406490" cy="0"/>
          </a:xfrm>
          <a:prstGeom prst="straightConnector1">
            <a:avLst/>
          </a:prstGeom>
          <a:ln>
            <a:solidFill>
              <a:srgbClr val="0A3243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341575" y="3667230"/>
            <a:ext cx="566796" cy="72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sz="4000" dirty="0">
                <a:ln w="28575">
                  <a:solidFill>
                    <a:schemeClr val="tx1"/>
                  </a:solidFill>
                </a:ln>
                <a:solidFill>
                  <a:srgbClr val="FBB5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898819" y="3420232"/>
            <a:ext cx="10497026" cy="1376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Prestar anualmente serviços ao SUS pela atuação </a:t>
            </a:r>
            <a:r>
              <a:rPr lang="pt-BR" b="1" dirty="0">
                <a:solidFill>
                  <a:srgbClr val="FECF16"/>
                </a:solidFill>
                <a:latin typeface="Sora"/>
                <a:cs typeface="Arial" panose="020B0604020202020204" pitchFamily="34" charset="0"/>
              </a:rPr>
              <a:t>exclusiva na promoção da saúde</a:t>
            </a:r>
            <a:r>
              <a:rPr lang="pt-BR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, </a:t>
            </a:r>
            <a:r>
              <a:rPr lang="pt-BR" b="1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sem exigência de contraprestação do usuário pelas ações e pelos serviços de saúde realizados</a:t>
            </a:r>
          </a:p>
          <a:p>
            <a:pPr algn="just">
              <a:lnSpc>
                <a:spcPct val="107000"/>
              </a:lnSpc>
              <a:buClr>
                <a:srgbClr val="FFD622"/>
              </a:buClr>
              <a:buSzPct val="150000"/>
            </a:pPr>
            <a:r>
              <a:rPr lang="pt-BR" sz="1400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Artigo 13, da Lei Complementar nº 187/2021, combinado com Artigo 34 e 35, do Decreto nº 11.791/2023, e artigo 178 a 180, da Portaria GM/MS nº 7.325/2025)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endParaRPr lang="pt-BR" sz="1400" dirty="0">
              <a:latin typeface="Sora"/>
              <a:cs typeface="Arial" panose="020B0604020202020204" pitchFamily="34" charset="0"/>
            </a:endParaRPr>
          </a:p>
        </p:txBody>
      </p:sp>
      <p:cxnSp>
        <p:nvCxnSpPr>
          <p:cNvPr id="22" name="Conector de Seta Reta 21"/>
          <p:cNvCxnSpPr/>
          <p:nvPr/>
        </p:nvCxnSpPr>
        <p:spPr>
          <a:xfrm>
            <a:off x="898819" y="4621350"/>
            <a:ext cx="10406490" cy="0"/>
          </a:xfrm>
          <a:prstGeom prst="straightConnector1">
            <a:avLst/>
          </a:prstGeom>
          <a:ln>
            <a:solidFill>
              <a:srgbClr val="0A3243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320873" y="4913491"/>
            <a:ext cx="566796" cy="72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sz="4000" dirty="0">
                <a:ln w="28575">
                  <a:solidFill>
                    <a:schemeClr val="tx1"/>
                  </a:solidFill>
                </a:ln>
                <a:solidFill>
                  <a:srgbClr val="FBB53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940551" y="4697017"/>
            <a:ext cx="10458420" cy="1376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r>
              <a:rPr lang="pt-BR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Desenvolver projetos no âmbito do Programa de Apoio ao Desenvolvimento Institucional do Sistema Único de Saúde - </a:t>
            </a:r>
            <a:r>
              <a:rPr lang="pt-BR" b="1" dirty="0">
                <a:solidFill>
                  <a:srgbClr val="FFC000"/>
                </a:solidFill>
                <a:latin typeface="Sora"/>
                <a:cs typeface="Arial" panose="020B0604020202020204" pitchFamily="34" charset="0"/>
              </a:rPr>
              <a:t>PROADI-SUS</a:t>
            </a:r>
          </a:p>
          <a:p>
            <a:pPr algn="just">
              <a:lnSpc>
                <a:spcPct val="107000"/>
              </a:lnSpc>
              <a:buClr>
                <a:srgbClr val="FFD622"/>
              </a:buClr>
              <a:buSzPct val="150000"/>
            </a:pPr>
            <a:r>
              <a:rPr lang="pt-BR" sz="1400" dirty="0">
                <a:solidFill>
                  <a:schemeClr val="bg1"/>
                </a:solidFill>
                <a:latin typeface="Sora"/>
                <a:cs typeface="Arial" panose="020B0604020202020204" pitchFamily="34" charset="0"/>
              </a:rPr>
              <a:t>Artigo 14 a 16 da Lei Complementar nº 187/2021, combinado com Artigo 36 e 44, do Decreto nº 11.791/2023) , e artigo 181 a 184, da Portaria GM/MS nº 7.325/2025)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FFD622"/>
              </a:buClr>
              <a:buSzPct val="150000"/>
            </a:pPr>
            <a:endParaRPr lang="pt-BR" sz="1400" dirty="0">
              <a:latin typeface="Sor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15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921933" y="323889"/>
            <a:ext cx="7577667" cy="756277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Principais </a:t>
            </a: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mudanças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737421" y="2065480"/>
            <a:ext cx="11062371" cy="44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100" dirty="0" smtClean="0">
                <a:latin typeface="Sora"/>
                <a:ea typeface="Kozuka Gothic Pro L" pitchFamily="34" charset="-128"/>
              </a:rPr>
              <a:t> 	</a:t>
            </a:r>
            <a:r>
              <a:rPr lang="pt-BR" sz="2100" dirty="0" smtClean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Requisitos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de </a:t>
            </a:r>
            <a:r>
              <a:rPr lang="pt-BR" sz="2100" dirty="0">
                <a:solidFill>
                  <a:srgbClr val="FFC000"/>
                </a:solidFill>
                <a:latin typeface="Sora"/>
                <a:ea typeface="Kozuka Gothic Pro L" pitchFamily="34" charset="-128"/>
              </a:rPr>
              <a:t>certificação</a:t>
            </a:r>
            <a:r>
              <a:rPr lang="pt-BR" sz="2100" dirty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e </a:t>
            </a:r>
            <a:r>
              <a:rPr lang="pt-BR" sz="2100" dirty="0">
                <a:solidFill>
                  <a:srgbClr val="FFC000"/>
                </a:solidFill>
                <a:latin typeface="Sora"/>
                <a:ea typeface="Kozuka Gothic Pro L" pitchFamily="34" charset="-128"/>
              </a:rPr>
              <a:t>imunidade</a:t>
            </a:r>
            <a:r>
              <a:rPr lang="pt-BR" sz="2100" dirty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são objeto de </a:t>
            </a:r>
            <a:r>
              <a:rPr lang="pt-BR" sz="2100" dirty="0" smtClean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análise;</a:t>
            </a:r>
            <a:endParaRPr lang="pt-BR" sz="2100" dirty="0">
              <a:solidFill>
                <a:schemeClr val="bg1"/>
              </a:solidFill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sz="2100" dirty="0"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100" dirty="0" smtClean="0">
                <a:latin typeface="Sora"/>
                <a:ea typeface="Kozuka Gothic Pro L" pitchFamily="34" charset="-128"/>
              </a:rPr>
              <a:t>	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Competência dos Ministérios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não afasta a atuação da 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Secretaria da Receita Federal; </a:t>
            </a:r>
          </a:p>
          <a:p>
            <a:pPr algn="just">
              <a:lnSpc>
                <a:spcPct val="107000"/>
              </a:lnSpc>
            </a:pPr>
            <a:endParaRPr lang="pt-BR" sz="2100" dirty="0"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100" dirty="0" smtClean="0">
                <a:latin typeface="Sora"/>
                <a:ea typeface="Kozuka Gothic Pro L" pitchFamily="34" charset="-128"/>
              </a:rPr>
              <a:t>          </a:t>
            </a:r>
            <a:r>
              <a:rPr lang="pt-BR" sz="2100" dirty="0" smtClean="0">
                <a:latin typeface="Sora"/>
                <a:ea typeface="Kozuka Gothic Pro L" pitchFamily="34" charset="-128"/>
              </a:rPr>
              <a:t> 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Necessidade de apresentação de 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CND</a:t>
            </a:r>
            <a:r>
              <a:rPr lang="pt-BR" sz="2100" dirty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e</a:t>
            </a:r>
            <a:r>
              <a:rPr lang="pt-BR" sz="2100" dirty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FGTS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pt-BR" sz="2100" dirty="0"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100" dirty="0">
                <a:latin typeface="Sora"/>
                <a:ea typeface="Kozuka Gothic Pro L" pitchFamily="34" charset="-128"/>
              </a:rPr>
              <a:t>	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Necessidade de alteração do 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Estatuto </a:t>
            </a:r>
            <a:r>
              <a:rPr lang="pt-BR" sz="2100" dirty="0" smtClean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Social;</a:t>
            </a:r>
            <a:endParaRPr lang="pt-BR" sz="2100" dirty="0">
              <a:solidFill>
                <a:srgbClr val="FECF16"/>
              </a:solidFill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sz="2100" dirty="0"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100" dirty="0" smtClean="0">
                <a:latin typeface="Sora"/>
                <a:ea typeface="Kozuka Gothic Pro L" pitchFamily="34" charset="-128"/>
              </a:rPr>
              <a:t>	</a:t>
            </a:r>
            <a:r>
              <a:rPr lang="pt-BR" sz="2100" dirty="0" smtClean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Mais</a:t>
            </a:r>
            <a:r>
              <a:rPr lang="pt-BR" sz="2100" dirty="0" smtClean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rgbClr val="FECF16"/>
                </a:solidFill>
                <a:latin typeface="Sora"/>
                <a:ea typeface="Kozuka Gothic Pro L" pitchFamily="34" charset="-128"/>
              </a:rPr>
              <a:t>benefícios</a:t>
            </a:r>
            <a:r>
              <a:rPr lang="pt-BR" sz="2100" dirty="0">
                <a:latin typeface="Sora"/>
                <a:ea typeface="Kozuka Gothic Pro L" pitchFamily="34" charset="-128"/>
              </a:rPr>
              <a:t>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para as entidades </a:t>
            </a:r>
            <a:r>
              <a:rPr lang="pt-BR" sz="2100" dirty="0" smtClean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(efeito </a:t>
            </a:r>
            <a:r>
              <a:rPr lang="pt-BR" sz="2100" dirty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tributário da concessão; efeito suspensivo ao recurso de renovação e cancelamento</a:t>
            </a:r>
            <a:r>
              <a:rPr lang="pt-BR" sz="2100" dirty="0" smtClean="0">
                <a:solidFill>
                  <a:schemeClr val="bg1"/>
                </a:solidFill>
                <a:latin typeface="Sora"/>
                <a:ea typeface="Kozuka Gothic Pro L" pitchFamily="34" charset="-128"/>
              </a:rPr>
              <a:t>).</a:t>
            </a:r>
            <a:endParaRPr lang="pt-BR" sz="2100" dirty="0">
              <a:solidFill>
                <a:schemeClr val="bg1"/>
              </a:solidFill>
              <a:latin typeface="Sora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latin typeface="Sora"/>
                <a:ea typeface="Kozuka Gothic Pro L" pitchFamily="34" charset="-128"/>
              </a:rPr>
              <a:t>		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/>
              <a:ea typeface="Kozuka Gothic Pro L" pitchFamily="34" charset="-128"/>
            </a:endParaRPr>
          </a:p>
        </p:txBody>
      </p:sp>
      <p:sp>
        <p:nvSpPr>
          <p:cNvPr id="11" name="Triângulo isósceles 10"/>
          <p:cNvSpPr/>
          <p:nvPr/>
        </p:nvSpPr>
        <p:spPr>
          <a:xfrm rot="5400000">
            <a:off x="1316948" y="2198423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riângulo isósceles 15"/>
          <p:cNvSpPr/>
          <p:nvPr/>
        </p:nvSpPr>
        <p:spPr>
          <a:xfrm rot="5400000">
            <a:off x="1316948" y="2912481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isósceles 16"/>
          <p:cNvSpPr/>
          <p:nvPr/>
        </p:nvSpPr>
        <p:spPr>
          <a:xfrm rot="5400000">
            <a:off x="1316948" y="3887517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isósceles 17"/>
          <p:cNvSpPr/>
          <p:nvPr/>
        </p:nvSpPr>
        <p:spPr>
          <a:xfrm rot="5400000">
            <a:off x="1316948" y="4626273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riângulo isósceles 22"/>
          <p:cNvSpPr/>
          <p:nvPr/>
        </p:nvSpPr>
        <p:spPr>
          <a:xfrm rot="5400000">
            <a:off x="1316947" y="5271119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0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888067" y="324856"/>
            <a:ext cx="7628466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Regra de transição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63893" y="2543425"/>
            <a:ext cx="11275988" cy="216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	As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certificações concedidas com base na Lei nº 12.101/2009 permanecem por ela regidas durante o seu prazo de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validade.</a:t>
            </a: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	Não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afasta a necessidade de comprovar os requisitos da Lei Complementar nº 187/2021 no exercício fiscal do requerimento de renovação.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6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566334" y="324856"/>
            <a:ext cx="8508860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Alguns requisitos do Decreto nº 11.791/2023</a:t>
            </a:r>
          </a:p>
        </p:txBody>
      </p:sp>
      <p:sp>
        <p:nvSpPr>
          <p:cNvPr id="9" name="Retângulo 8"/>
          <p:cNvSpPr/>
          <p:nvPr/>
        </p:nvSpPr>
        <p:spPr>
          <a:xfrm>
            <a:off x="363893" y="1521373"/>
            <a:ext cx="10136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Validade da certificação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26285" y="2332756"/>
            <a:ext cx="11275988" cy="3352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b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Concessão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: 3 anos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(efeito tributário retroage à data do protocolo do requerimento). </a:t>
            </a:r>
          </a:p>
          <a:p>
            <a:pPr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b="1" u="sng" dirty="0" smtClean="0">
                <a:solidFill>
                  <a:srgbClr val="FFC000"/>
                </a:solidFill>
                <a:latin typeface="Sora" panose="020B0604020202020204"/>
                <a:ea typeface="Kozuka Gothic Pro L" pitchFamily="34" charset="-128"/>
              </a:rPr>
              <a:t>Renovação</a:t>
            </a: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será: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lvl="3"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três anos</a:t>
            </a:r>
          </a:p>
          <a:p>
            <a:pPr lvl="3"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lvl="3"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cinco anos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b="1" dirty="0" smtClean="0">
                <a:latin typeface="Sora" panose="020B0604020202020204"/>
                <a:ea typeface="Kozuka Gothic Pro L" pitchFamily="34" charset="-128"/>
              </a:rPr>
              <a:t>	</a:t>
            </a: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41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854200" y="324856"/>
            <a:ext cx="7806267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Hipótese de dispensa da área não preponderante</a:t>
            </a:r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36439" y="1793591"/>
            <a:ext cx="11275988" cy="4636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Para as </a:t>
            </a:r>
            <a:r>
              <a:rPr lang="pt-BR" sz="2000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entidades que:</a:t>
            </a:r>
            <a:endParaRPr lang="pt-BR" sz="2000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</a:t>
            </a:r>
          </a:p>
          <a:p>
            <a:pPr algn="just">
              <a:lnSpc>
                <a:spcPct val="107000"/>
              </a:lnSpc>
            </a:pP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 - 	</a:t>
            </a:r>
            <a:r>
              <a:rPr lang="pt-BR" sz="2000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o valor </a:t>
            </a: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total dos custos e despesas nas áreas não preponderantes </a:t>
            </a:r>
            <a:r>
              <a:rPr lang="pt-BR" sz="2000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não </a:t>
            </a:r>
            <a:r>
              <a:rPr lang="pt-BR" sz="2000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supere </a:t>
            </a:r>
            <a:r>
              <a:rPr lang="pt-BR" sz="2000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30% dos custos e despesas</a:t>
            </a:r>
            <a:r>
              <a:rPr lang="pt-BR" sz="2000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; </a:t>
            </a:r>
            <a:r>
              <a:rPr lang="pt-BR" sz="2000" u="sng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e</a:t>
            </a:r>
            <a:endParaRPr lang="pt-BR" sz="2000" u="sng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sz="2000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 - </a:t>
            </a:r>
            <a:r>
              <a:rPr lang="pt-BR" sz="2000" dirty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sz="2000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não ultrapasse </a:t>
            </a:r>
            <a:r>
              <a:rPr lang="pt-BR" sz="2000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o valor anual de </a:t>
            </a:r>
            <a:r>
              <a:rPr lang="pt-BR" sz="2000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R$ 300.000.</a:t>
            </a:r>
            <a:endParaRPr lang="pt-BR" sz="2000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sz="2000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sz="2000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sz="2000" dirty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Para as entidades de </a:t>
            </a:r>
            <a:r>
              <a:rPr lang="pt-BR" sz="2000" b="1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habilitação e reabilitação da pessoa com deficiência</a:t>
            </a:r>
            <a:r>
              <a:rPr lang="pt-BR" sz="20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, os processos serão de competência do MDS, ainda que exerçam suas atividades em articulação com ações educacionais ou de saúde, dispensadas as manifestações dos Ministérios responsáveis por essas áreas.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81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sp>
        <p:nvSpPr>
          <p:cNvPr id="7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201333" y="323889"/>
            <a:ext cx="6993467" cy="853945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Estatuto </a:t>
            </a: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Social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3596FB3-DC71-C55C-55D3-9A6AD854DC2B}"/>
              </a:ext>
            </a:extLst>
          </p:cNvPr>
          <p:cNvSpPr txBox="1"/>
          <p:nvPr/>
        </p:nvSpPr>
        <p:spPr>
          <a:xfrm>
            <a:off x="521516" y="2319033"/>
            <a:ext cx="10938964" cy="2858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Sobre a alteração do Estatuto Social, em relação a destinação do eventual patrimônio remanescente, a legislação informa o seguinte:</a:t>
            </a:r>
          </a:p>
          <a:p>
            <a:pPr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Artigo 3º, VIII, da Lei Complementar nº 187/2021, combinado com o artigo 5º, III, Decreto nº 11.791, de 2023, e artigo 144, V, c, da Portaria GM/MS nº 7.325/2025:</a:t>
            </a:r>
          </a:p>
          <a:p>
            <a:pPr marL="114300" lvl="1"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marL="1028700" lvl="3" algn="just">
              <a:lnSpc>
                <a:spcPct val="107000"/>
              </a:lnSpc>
            </a:pPr>
            <a:r>
              <a:rPr lang="pt-BR" i="1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“em caso de dissolução ou extinção, a destinação do eventual patrimônio remanescente a </a:t>
            </a:r>
            <a:r>
              <a:rPr lang="pt-BR" b="1" i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entidades beneficentes </a:t>
            </a:r>
            <a:r>
              <a:rPr lang="pt-BR" sz="2400" b="1" i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certificadas</a:t>
            </a:r>
            <a:r>
              <a:rPr lang="pt-BR" i="1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</a:t>
            </a:r>
            <a:r>
              <a:rPr lang="pt-BR" sz="2000" i="1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ou</a:t>
            </a:r>
            <a:r>
              <a:rPr lang="pt-BR" i="1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a </a:t>
            </a:r>
            <a:r>
              <a:rPr lang="pt-BR" b="1" i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entidades </a:t>
            </a:r>
            <a:r>
              <a:rPr lang="pt-BR" sz="2400" b="1" i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públicas</a:t>
            </a:r>
            <a:r>
              <a:rPr lang="pt-BR" i="1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.”</a:t>
            </a:r>
          </a:p>
          <a:p>
            <a:pPr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pt-BR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</p:txBody>
      </p:sp>
      <p:sp>
        <p:nvSpPr>
          <p:cNvPr id="9" name="Triângulo isósceles 8">
            <a:extLst>
              <a:ext uri="{FF2B5EF4-FFF2-40B4-BE49-F238E27FC236}">
                <a16:creationId xmlns:a16="http://schemas.microsoft.com/office/drawing/2014/main" id="{F196A055-2745-6046-0B07-807A26044958}"/>
              </a:ext>
            </a:extLst>
          </p:cNvPr>
          <p:cNvSpPr/>
          <p:nvPr/>
        </p:nvSpPr>
        <p:spPr>
          <a:xfrm rot="5400000">
            <a:off x="674984" y="3260618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286000" y="323889"/>
            <a:ext cx="6986930" cy="853945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Estatuto </a:t>
            </a: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Social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7D56CF8-0A4B-8CAF-0CA3-1E18B2D98C66}"/>
              </a:ext>
            </a:extLst>
          </p:cNvPr>
          <p:cNvSpPr txBox="1"/>
          <p:nvPr/>
        </p:nvSpPr>
        <p:spPr>
          <a:xfrm>
            <a:off x="303742" y="1461710"/>
            <a:ext cx="11869596" cy="68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800" b="1" dirty="0">
                <a:solidFill>
                  <a:schemeClr val="bg1"/>
                </a:solidFill>
                <a:latin typeface="Sora" panose="020B0604020202020204"/>
                <a:cs typeface="Arial" panose="020B0604020202020204" pitchFamily="34" charset="0"/>
              </a:rPr>
              <a:t>Redações corriqueiras sobre a destinação do eventual patrimônio remanescente, em caso de dissolução ou extinção, que geram </a:t>
            </a:r>
            <a:r>
              <a:rPr lang="pt-BR" sz="1800" b="1" u="sng" dirty="0">
                <a:solidFill>
                  <a:srgbClr val="FFC000"/>
                </a:solidFill>
                <a:latin typeface="Sora" panose="020B0604020202020204"/>
                <a:cs typeface="Arial" panose="020B0604020202020204" pitchFamily="34" charset="0"/>
              </a:rPr>
              <a:t>indeferimento</a:t>
            </a:r>
            <a:r>
              <a:rPr lang="pt-BR" sz="1800" dirty="0">
                <a:solidFill>
                  <a:srgbClr val="FFC000"/>
                </a:solidFill>
                <a:latin typeface="Sora" panose="020B0604020202020204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47770F6-F492-859B-D5D5-C504579BC5F4}"/>
              </a:ext>
            </a:extLst>
          </p:cNvPr>
          <p:cNvSpPr txBox="1"/>
          <p:nvPr/>
        </p:nvSpPr>
        <p:spPr>
          <a:xfrm>
            <a:off x="363893" y="2397266"/>
            <a:ext cx="11599511" cy="364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“Em caso de dissolução social da Associação, liquidado o passivo, os bens remanescentes, serão destinados para outra entidade assistencial </a:t>
            </a:r>
            <a:r>
              <a:rPr lang="pt-BR" dirty="0">
                <a:solidFill>
                  <a:srgbClr val="FFC000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congênere,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com personalidade jurídica comprovada, sede e atividade preponderante nesta capital e devidamente </a:t>
            </a:r>
            <a:r>
              <a:rPr lang="pt-BR" dirty="0">
                <a:solidFill>
                  <a:srgbClr val="FFC000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registrada nos órgãos públicos competentes.”;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“Em caso de dissolução ou extinção da instituição, o patrimônio remanescente será destinado a 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instituição HOSPITAL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, </a:t>
            </a:r>
            <a:r>
              <a:rPr lang="pt-BR" u="sng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ou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a entidade registrada no 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Conselho Nacional de Assistência Social - CNAS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, de acordo com o que for deliberado pelo Conselho Curador, por maioria simples de votos de seus membros.”;</a:t>
            </a:r>
          </a:p>
          <a:p>
            <a:pPr algn="just">
              <a:lnSpc>
                <a:spcPct val="107000"/>
              </a:lnSpc>
            </a:pPr>
            <a:endParaRPr lang="pt-BR" dirty="0" smtClean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“Em caso de dissolução da entidade, o respectivo patrimônio líquido será transferido a outra pessoa jurídica de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igual natureza,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que preencha os requisitos previstos em Lei cujo objeto social, seja preferencialmente, o mesmo da entidade extinta.”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</p:txBody>
      </p:sp>
      <p:sp>
        <p:nvSpPr>
          <p:cNvPr id="13" name="Triângulo isósceles 12">
            <a:extLst>
              <a:ext uri="{FF2B5EF4-FFF2-40B4-BE49-F238E27FC236}">
                <a16:creationId xmlns:a16="http://schemas.microsoft.com/office/drawing/2014/main" id="{DBE2A9EB-3EE7-EF19-8486-D5520D9B0A5E}"/>
              </a:ext>
            </a:extLst>
          </p:cNvPr>
          <p:cNvSpPr/>
          <p:nvPr/>
        </p:nvSpPr>
        <p:spPr>
          <a:xfrm rot="5400000">
            <a:off x="342212" y="2511995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30455BF2-6AB1-26A6-EEF7-328E286BAFF6}"/>
              </a:ext>
            </a:extLst>
          </p:cNvPr>
          <p:cNvSpPr/>
          <p:nvPr/>
        </p:nvSpPr>
        <p:spPr>
          <a:xfrm rot="5400000">
            <a:off x="342212" y="3716178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64C20E5E-D0CF-B937-E4D3-1382AD743D38}"/>
              </a:ext>
            </a:extLst>
          </p:cNvPr>
          <p:cNvSpPr/>
          <p:nvPr/>
        </p:nvSpPr>
        <p:spPr>
          <a:xfrm rot="5400000">
            <a:off x="374911" y="4858556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2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099733" y="323889"/>
            <a:ext cx="7086600" cy="853945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Estatuto </a:t>
            </a:r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Social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D56CF8-0A4B-8CAF-0CA3-1E18B2D98C66}"/>
              </a:ext>
            </a:extLst>
          </p:cNvPr>
          <p:cNvSpPr txBox="1"/>
          <p:nvPr/>
        </p:nvSpPr>
        <p:spPr>
          <a:xfrm>
            <a:off x="303742" y="1461710"/>
            <a:ext cx="11869596" cy="68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1800" b="1" dirty="0">
                <a:solidFill>
                  <a:schemeClr val="bg1"/>
                </a:solidFill>
                <a:latin typeface="Sora" panose="020B0604020202020204"/>
                <a:cs typeface="Arial" panose="020B0604020202020204" pitchFamily="34" charset="0"/>
              </a:rPr>
              <a:t>Redações corriqueiras sobre a destinação do eventual patrimônio remanescente, em caso de dissolução ou extinção, que geram </a:t>
            </a:r>
            <a:r>
              <a:rPr lang="pt-BR" sz="1800" b="1" u="sng" dirty="0">
                <a:solidFill>
                  <a:srgbClr val="FECF16"/>
                </a:solidFill>
                <a:latin typeface="Sora" panose="020B0604020202020204"/>
                <a:cs typeface="Arial" panose="020B0604020202020204" pitchFamily="34" charset="0"/>
              </a:rPr>
              <a:t>indeferimento</a:t>
            </a:r>
            <a:r>
              <a:rPr lang="pt-BR" sz="1800" dirty="0">
                <a:solidFill>
                  <a:srgbClr val="FECF16"/>
                </a:solidFill>
                <a:latin typeface="Sora" panose="020B0604020202020204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33F9628-63AF-02BF-F32D-6B762B662204}"/>
              </a:ext>
            </a:extLst>
          </p:cNvPr>
          <p:cNvSpPr txBox="1"/>
          <p:nvPr/>
        </p:nvSpPr>
        <p:spPr>
          <a:xfrm>
            <a:off x="203200" y="2323151"/>
            <a:ext cx="11657149" cy="4241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Em caso de dissolução ou extinção ou desqualificação da instituição, o patrimônio, ou legados ou doações que lhe forem destinados, bem como os excedentes financeiros decorrentes de suas atividades, serão integralmente incorporados ao patrimônio de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outra organização social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qualificada no âmbito da União, de natureza que preencha os requisitos da Lei 13.019/14 e Leis das Organizações Sociais da mesma área de atuação, </a:t>
            </a:r>
            <a:r>
              <a:rPr lang="pt-BR" u="sng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ou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ao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patrimônio da União, dos Estados, do Distrito Federal ou dos Municípios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, na proporção dos recursos e bens por estes alocados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.”;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	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“O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patrimônio, os legados ou as doações que lhe foram destinados, bem como os excedentes financeiros decorrentes de suas atividades, em caso de extinção ou dissolução serão integralmente incorporadas ao patrimônio de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outra organização social da mesma área de atuação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, ou ao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patrimônio da União, Estado, Município e Distrito Federal,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Arial" panose="020B0604020202020204" pitchFamily="34" charset="0"/>
              </a:rPr>
              <a:t>na proporção dos recursos e bens por ele alocados, nos termos do contrato de gestão.”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  <a:cs typeface="Arial" panose="020B0604020202020204" pitchFamily="34" charset="0"/>
            </a:endParaRPr>
          </a:p>
        </p:txBody>
      </p: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AC944E37-9392-D0B5-ECD4-B5CE08537B3A}"/>
              </a:ext>
            </a:extLst>
          </p:cNvPr>
          <p:cNvSpPr/>
          <p:nvPr/>
        </p:nvSpPr>
        <p:spPr>
          <a:xfrm rot="5400000">
            <a:off x="313131" y="2414233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08D02955-3B21-C431-B776-5E59C707DF5B}"/>
              </a:ext>
            </a:extLst>
          </p:cNvPr>
          <p:cNvSpPr/>
          <p:nvPr/>
        </p:nvSpPr>
        <p:spPr>
          <a:xfrm rot="5400000">
            <a:off x="271902" y="4465541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7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430867" y="323889"/>
            <a:ext cx="8508860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Registros de produção nos sistemas oficiais </a:t>
            </a:r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do </a:t>
            </a:r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Ministério da Saúde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59993" y="2183260"/>
            <a:ext cx="11275988" cy="275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 prestação anual de serviços ao SUS no percentual mínimo de 60% (sessenta por cento) será comprovada por meio dos registros das internações hospitalares e atendimentos ambulatoriais verificados nos seguintes sistemas de informações do Ministério da Saúde:</a:t>
            </a:r>
          </a:p>
          <a:p>
            <a:pPr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lvl="2"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 - Sistema de Informações Ambulatoriais do SUS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SIA/SUS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;</a:t>
            </a:r>
          </a:p>
          <a:p>
            <a:pPr lvl="2"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 - Sistema de Informações Hospitalares do SUS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SIH/SUS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; e</a:t>
            </a:r>
          </a:p>
          <a:p>
            <a:pPr lvl="2"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III - Sistema de Comunicação de Informação Hospitalar e Ambulatorial -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CIHA.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571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065867" y="323889"/>
            <a:ext cx="7306733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32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Instrumento Congênere</a:t>
            </a:r>
          </a:p>
          <a:p>
            <a:pPr algn="ctr"/>
            <a:endParaRPr lang="pt-BR" sz="32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dirty="0">
              <a:latin typeface="Rawline Black" panose="00000A00000000000000" pitchFamily="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93583" y="1937600"/>
            <a:ext cx="11275988" cy="3590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 </a:t>
            </a:r>
            <a:r>
              <a:rPr lang="pt-BR" b="1" u="sng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Declaração de regularidade de serviços prestados ao SUS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,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de acordo com o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art. 8º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, da Lei Complementar nº 187/2021, em caso de ausência de contrato ou convênio com o Gestor do SUS, servirá como instrumento congênere para comprovação do requisito, desde que cumpra os requisitos do artigo 25, do Decreto nº 11.791/2023.</a:t>
            </a:r>
          </a:p>
          <a:p>
            <a:pPr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 declaração prevista no art. 25 do Decreto em comento deve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constar:</a:t>
            </a:r>
          </a:p>
          <a:p>
            <a:pPr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lvl="2"/>
            <a:r>
              <a:rPr lang="pt-BR" i="1" dirty="0" smtClean="0">
                <a:solidFill>
                  <a:schemeClr val="bg1"/>
                </a:solidFill>
              </a:rPr>
              <a:t>I </a:t>
            </a:r>
            <a:r>
              <a:rPr lang="pt-BR" i="1" dirty="0">
                <a:solidFill>
                  <a:schemeClr val="bg1"/>
                </a:solidFill>
              </a:rPr>
              <a:t>- o período da prestação dos serviços;</a:t>
            </a:r>
          </a:p>
          <a:p>
            <a:pPr lvl="2"/>
            <a:r>
              <a:rPr lang="pt-BR" i="1" dirty="0">
                <a:solidFill>
                  <a:schemeClr val="bg1"/>
                </a:solidFill>
              </a:rPr>
              <a:t>II - a descrição dos serviços de saúde efetivamente prestados; e</a:t>
            </a:r>
          </a:p>
          <a:p>
            <a:pPr lvl="2"/>
            <a:r>
              <a:rPr lang="pt-BR" i="1" dirty="0">
                <a:solidFill>
                  <a:schemeClr val="bg1"/>
                </a:solidFill>
              </a:rPr>
              <a:t>III - os serviços de saúde prestados a título de gratuidade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46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828800" y="324856"/>
            <a:ext cx="7730067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Programas e estratégias prioritárias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63893" y="1884283"/>
            <a:ext cx="11275988" cy="4417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Os programas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e estratégias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prioritárias definidos na Portaria nº 7.325/2025 são:</a:t>
            </a: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atenção obstétrica e neonatal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cento);</a:t>
            </a: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atenção oncológica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cento);</a:t>
            </a: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III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atenção às urgências e emergências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cento);</a:t>
            </a: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IV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atenção à saúde da pessoa com deficiência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cento);</a:t>
            </a: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V 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hospital de ensino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cento);</a:t>
            </a:r>
          </a:p>
          <a:p>
            <a:pPr lvl="2" algn="just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VI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-</a:t>
            </a:r>
            <a:r>
              <a:rPr lang="pt-BR" dirty="0">
                <a:latin typeface="Sora" panose="020B0604020202020204"/>
                <a:ea typeface="Kozuka Gothic Pro L" pitchFamily="34" charset="-128"/>
              </a:rPr>
              <a:t> 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atenção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psicossocial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: 1,5% (um inteiro e cinco décimos por cento). </a:t>
            </a:r>
            <a:endParaRPr lang="pt-BR" dirty="0" smtClean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lvl="2" algn="just">
              <a:lnSpc>
                <a:spcPct val="150000"/>
              </a:lnSpc>
            </a:pPr>
            <a:r>
              <a:rPr lang="pt-BR" sz="1400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(</a:t>
            </a:r>
            <a:r>
              <a:rPr lang="pt-BR" sz="1400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artigo 9º, §4º, da Lei Complementar nº 187/2021, combinado com artigo 30, do Decreto nº 11.791/2023, e artigo 170, da Portaria GM/MS nº 7.325/25);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71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158999" y="401056"/>
            <a:ext cx="7188201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Comunicação dos atos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268963" y="2805359"/>
            <a:ext cx="11275988" cy="1574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As decisões são publicadas no DOU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e comunicadas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por meio de ofício, mediante AR.</a:t>
            </a: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pt-BR" dirty="0" smtClean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marL="28575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O prazo inicia-se a </a:t>
            </a:r>
            <a:r>
              <a:rPr lang="pt-BR" b="1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contar da publicação do DOU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</a:rPr>
              <a:t>.</a:t>
            </a:r>
            <a:endParaRPr lang="pt-BR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992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006600" y="359563"/>
            <a:ext cx="7408334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latin typeface="Sora" panose="020B0604020202020204"/>
              </a:rPr>
              <a:t>Os efeitos tributários</a:t>
            </a:r>
            <a:endParaRPr lang="pt-BR" sz="2400" b="1" dirty="0">
              <a:latin typeface="Sora" panose="020B0604020202020204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63893" y="1265754"/>
            <a:ext cx="11467750" cy="5164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latin typeface="Sora"/>
                <a:ea typeface="Kozuka Gothic Pro L" pitchFamily="34" charset="-128"/>
                <a:cs typeface="Poppins" panose="00000500000000000000" pitchFamily="2" charset="0"/>
              </a:rPr>
              <a:t>    </a:t>
            </a: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Efeitos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do </a:t>
            </a:r>
            <a:r>
              <a:rPr lang="pt-BR" b="1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recurso:</a:t>
            </a:r>
            <a:endParaRPr lang="pt-BR" b="1" dirty="0">
              <a:solidFill>
                <a:srgbClr val="FECF16"/>
              </a:solidFill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•</a:t>
            </a:r>
            <a:r>
              <a:rPr lang="pt-BR" dirty="0"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 smtClean="0">
                <a:latin typeface="Sora"/>
                <a:ea typeface="Kozuka Gothic Pro L" pitchFamily="34" charset="-128"/>
                <a:cs typeface="Poppins" panose="00000500000000000000" pitchFamily="2" charset="0"/>
              </a:rPr>
              <a:t>  </a:t>
            </a:r>
            <a:r>
              <a:rPr lang="pt-BR" b="1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Concessão</a:t>
            </a: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o efeito é somente </a:t>
            </a:r>
            <a:r>
              <a:rPr lang="pt-BR" b="1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devolutivo;</a:t>
            </a:r>
            <a:endParaRPr lang="pt-BR" b="1" dirty="0">
              <a:solidFill>
                <a:srgbClr val="FECF16"/>
              </a:solidFill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• </a:t>
            </a:r>
            <a:r>
              <a:rPr lang="pt-BR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 </a:t>
            </a:r>
            <a:r>
              <a:rPr lang="pt-BR" b="1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Renovação</a:t>
            </a:r>
            <a:r>
              <a:rPr lang="pt-BR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e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cancelamento</a:t>
            </a:r>
            <a:r>
              <a:rPr lang="pt-BR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o efeito é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devolutivo</a:t>
            </a:r>
            <a:r>
              <a:rPr lang="pt-BR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e </a:t>
            </a:r>
            <a:r>
              <a:rPr lang="pt-BR" b="1" dirty="0" smtClean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suspensivo.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b="1" dirty="0">
              <a:solidFill>
                <a:srgbClr val="FECF16"/>
              </a:solidFill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Efeitos da </a:t>
            </a:r>
            <a:r>
              <a:rPr lang="pt-BR" b="1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decisão de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indeferimento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: contar-se-á da data de publicação da decisão definitiva de indeferimento.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Efeitos da </a:t>
            </a:r>
            <a:r>
              <a:rPr lang="pt-BR" b="1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decisão de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cancelamento</a:t>
            </a:r>
            <a:r>
              <a:rPr lang="pt-BR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:</a:t>
            </a:r>
            <a:r>
              <a:rPr lang="pt-BR" dirty="0"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os efeitos tributários retroagirão à data em que tiver sido praticada a irregularidade pela entidade.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 smtClean="0">
              <a:solidFill>
                <a:schemeClr val="bg1"/>
              </a:solidFill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Antes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do julgamento do </a:t>
            </a: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recurso,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o</a:t>
            </a:r>
            <a:r>
              <a:rPr lang="pt-BR" dirty="0"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Ministro abre mais trinta dias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para entidade juntar novos documentos e novas </a:t>
            </a: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considerações.</a:t>
            </a:r>
            <a:endParaRPr lang="pt-BR" dirty="0">
              <a:solidFill>
                <a:schemeClr val="bg1"/>
              </a:solidFill>
              <a:latin typeface="Sora"/>
              <a:ea typeface="Kozuka Gothic Pro L" pitchFamily="34" charset="-128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A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interposição de recurso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, independentemente do efeito, </a:t>
            </a:r>
            <a:r>
              <a:rPr lang="pt-BR" b="1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não impede o lançamento do crédito tributário</a:t>
            </a:r>
            <a:r>
              <a:rPr lang="pt-BR" dirty="0">
                <a:solidFill>
                  <a:srgbClr val="FECF16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/>
                <a:ea typeface="Kozuka Gothic Pro L" pitchFamily="34" charset="-128"/>
                <a:cs typeface="Poppins" panose="00000500000000000000" pitchFamily="2" charset="0"/>
              </a:rPr>
              <a:t>correspondente.</a:t>
            </a:r>
          </a:p>
        </p:txBody>
      </p:sp>
    </p:spTree>
    <p:extLst>
      <p:ext uri="{BB962C8B-B14F-4D97-AF65-F5344CB8AC3E}">
        <p14:creationId xmlns:p14="http://schemas.microsoft.com/office/powerpoint/2010/main" val="354510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430867" y="318048"/>
            <a:ext cx="8508860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Principais motivos de indeferimento </a:t>
            </a:r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–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 </a:t>
            </a:r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CEBAS Saúde</a:t>
            </a: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sp>
        <p:nvSpPr>
          <p:cNvPr id="19" name="Oval 31">
            <a:extLst>
              <a:ext uri="{FF2B5EF4-FFF2-40B4-BE49-F238E27FC236}">
                <a16:creationId xmlns:a16="http://schemas.microsoft.com/office/drawing/2014/main" id="{433321B8-B6F8-E9F0-DD04-E741624442A5}"/>
              </a:ext>
            </a:extLst>
          </p:cNvPr>
          <p:cNvSpPr/>
          <p:nvPr/>
        </p:nvSpPr>
        <p:spPr>
          <a:xfrm rot="4500000">
            <a:off x="78684" y="1315323"/>
            <a:ext cx="3555384" cy="3653499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F7A45AC-5AAE-65C4-3EB2-D15F9DC16807}"/>
              </a:ext>
            </a:extLst>
          </p:cNvPr>
          <p:cNvGrpSpPr/>
          <p:nvPr/>
        </p:nvGrpSpPr>
        <p:grpSpPr>
          <a:xfrm>
            <a:off x="1593587" y="1617101"/>
            <a:ext cx="558491" cy="558491"/>
            <a:chOff x="1676709" y="1482931"/>
            <a:chExt cx="598136" cy="598136"/>
          </a:xfrm>
        </p:grpSpPr>
        <p:sp>
          <p:nvSpPr>
            <p:cNvPr id="21" name="Forma Livre: Forma 27">
              <a:extLst>
                <a:ext uri="{FF2B5EF4-FFF2-40B4-BE49-F238E27FC236}">
                  <a16:creationId xmlns:a16="http://schemas.microsoft.com/office/drawing/2014/main" id="{D68DE51B-14B0-E933-864B-3BB7FCA80EAA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8">
              <a:extLst>
                <a:ext uri="{FF2B5EF4-FFF2-40B4-BE49-F238E27FC236}">
                  <a16:creationId xmlns:a16="http://schemas.microsoft.com/office/drawing/2014/main" id="{436CB5D3-8415-2A24-205B-82FF25796BB4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2" name="Retângulo 1"/>
          <p:cNvSpPr/>
          <p:nvPr/>
        </p:nvSpPr>
        <p:spPr>
          <a:xfrm>
            <a:off x="339276" y="2446073"/>
            <a:ext cx="31453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Ausência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de instrumento contratual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formalizado com o gestor do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SUS;</a:t>
            </a: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  <a:cs typeface="Poppins" panose="00000500000000000000" pitchFamily="2" charset="0"/>
            </a:endParaRPr>
          </a:p>
        </p:txBody>
      </p:sp>
      <p:sp>
        <p:nvSpPr>
          <p:cNvPr id="23" name="Oval 31">
            <a:extLst>
              <a:ext uri="{FF2B5EF4-FFF2-40B4-BE49-F238E27FC236}">
                <a16:creationId xmlns:a16="http://schemas.microsoft.com/office/drawing/2014/main" id="{8A7DD104-9C8D-0B29-822A-757E17190CC0}"/>
              </a:ext>
            </a:extLst>
          </p:cNvPr>
          <p:cNvSpPr/>
          <p:nvPr/>
        </p:nvSpPr>
        <p:spPr>
          <a:xfrm rot="4500000">
            <a:off x="2820365" y="3360213"/>
            <a:ext cx="3465627" cy="3510556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4" name="Oval 31">
            <a:extLst>
              <a:ext uri="{FF2B5EF4-FFF2-40B4-BE49-F238E27FC236}">
                <a16:creationId xmlns:a16="http://schemas.microsoft.com/office/drawing/2014/main" id="{82390345-5AF2-FCEE-310D-3131AA346371}"/>
              </a:ext>
            </a:extLst>
          </p:cNvPr>
          <p:cNvSpPr/>
          <p:nvPr/>
        </p:nvSpPr>
        <p:spPr>
          <a:xfrm rot="4500000">
            <a:off x="5298122" y="1305864"/>
            <a:ext cx="3560175" cy="3583387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5" name="Oval 31">
            <a:extLst>
              <a:ext uri="{FF2B5EF4-FFF2-40B4-BE49-F238E27FC236}">
                <a16:creationId xmlns:a16="http://schemas.microsoft.com/office/drawing/2014/main" id="{829267D2-5D63-7E86-5E4C-EA4DD56F446B}"/>
              </a:ext>
            </a:extLst>
          </p:cNvPr>
          <p:cNvSpPr/>
          <p:nvPr/>
        </p:nvSpPr>
        <p:spPr>
          <a:xfrm rot="4500000">
            <a:off x="8642945" y="2112225"/>
            <a:ext cx="3498629" cy="3559478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9E1C67B7-F407-6234-870B-56D509F47E05}"/>
              </a:ext>
            </a:extLst>
          </p:cNvPr>
          <p:cNvGrpSpPr/>
          <p:nvPr/>
        </p:nvGrpSpPr>
        <p:grpSpPr>
          <a:xfrm>
            <a:off x="6825522" y="1410671"/>
            <a:ext cx="558491" cy="558491"/>
            <a:chOff x="1676709" y="1482931"/>
            <a:chExt cx="598136" cy="598136"/>
          </a:xfrm>
        </p:grpSpPr>
        <p:sp>
          <p:nvSpPr>
            <p:cNvPr id="27" name="Forma Livre: Forma 37">
              <a:extLst>
                <a:ext uri="{FF2B5EF4-FFF2-40B4-BE49-F238E27FC236}">
                  <a16:creationId xmlns:a16="http://schemas.microsoft.com/office/drawing/2014/main" id="{77E5C29B-57D2-3976-E8F1-A0831FA8967A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orma Livre: Forma 38">
              <a:extLst>
                <a:ext uri="{FF2B5EF4-FFF2-40B4-BE49-F238E27FC236}">
                  <a16:creationId xmlns:a16="http://schemas.microsoft.com/office/drawing/2014/main" id="{B9DD66F3-8E11-4417-AB64-0FD5DFA5A7F8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2A63361-AA68-E9ED-E615-A4351767106F}"/>
              </a:ext>
            </a:extLst>
          </p:cNvPr>
          <p:cNvGrpSpPr/>
          <p:nvPr/>
        </p:nvGrpSpPr>
        <p:grpSpPr>
          <a:xfrm>
            <a:off x="4338127" y="3679685"/>
            <a:ext cx="558491" cy="558491"/>
            <a:chOff x="1676709" y="1482931"/>
            <a:chExt cx="598136" cy="598136"/>
          </a:xfrm>
        </p:grpSpPr>
        <p:sp>
          <p:nvSpPr>
            <p:cNvPr id="30" name="Forma Livre: Forma 31">
              <a:extLst>
                <a:ext uri="{FF2B5EF4-FFF2-40B4-BE49-F238E27FC236}">
                  <a16:creationId xmlns:a16="http://schemas.microsoft.com/office/drawing/2014/main" id="{778AF467-1CE7-18AA-A22A-3250B1420C78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orma Livre: Forma 32">
              <a:extLst>
                <a:ext uri="{FF2B5EF4-FFF2-40B4-BE49-F238E27FC236}">
                  <a16:creationId xmlns:a16="http://schemas.microsoft.com/office/drawing/2014/main" id="{01273AA8-4145-61A7-4EEB-C8FA4C9718E9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B5D311B-4C06-3A94-3778-6BA33FB82939}"/>
              </a:ext>
            </a:extLst>
          </p:cNvPr>
          <p:cNvGrpSpPr/>
          <p:nvPr/>
        </p:nvGrpSpPr>
        <p:grpSpPr>
          <a:xfrm>
            <a:off x="10135027" y="2343899"/>
            <a:ext cx="558491" cy="558491"/>
            <a:chOff x="1676709" y="1482931"/>
            <a:chExt cx="598136" cy="598136"/>
          </a:xfrm>
        </p:grpSpPr>
        <p:sp>
          <p:nvSpPr>
            <p:cNvPr id="33" name="Forma Livre: Forma 34">
              <a:extLst>
                <a:ext uri="{FF2B5EF4-FFF2-40B4-BE49-F238E27FC236}">
                  <a16:creationId xmlns:a16="http://schemas.microsoft.com/office/drawing/2014/main" id="{2953C9B4-FE39-4D24-41F7-6B5EC4F4CE1E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5">
              <a:extLst>
                <a:ext uri="{FF2B5EF4-FFF2-40B4-BE49-F238E27FC236}">
                  <a16:creationId xmlns:a16="http://schemas.microsoft.com/office/drawing/2014/main" id="{2781A7F9-2698-D258-0A76-4EDA4C7DB690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3" name="Retângulo 2"/>
          <p:cNvSpPr/>
          <p:nvPr/>
        </p:nvSpPr>
        <p:spPr>
          <a:xfrm>
            <a:off x="5530834" y="2163726"/>
            <a:ext cx="29581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Instrumento Contratual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não se refere ao exercício em análise ou abrange apenas parte do exercício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em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análise;</a:t>
            </a: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  <a:cs typeface="Poppins" panose="00000500000000000000" pitchFamily="2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124757" y="4458639"/>
            <a:ext cx="28908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Instrumento contratual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não reflete a condição de beneficência pela qual se pretende comprovar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para fins de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certificação;</a:t>
            </a:r>
            <a:endParaRPr lang="pt-BR" dirty="0">
              <a:solidFill>
                <a:schemeClr val="bg1"/>
              </a:solidFill>
              <a:latin typeface="Sora" panose="020B0604020202020204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927603" y="3010799"/>
            <a:ext cx="30315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Instrumento contratual na modalidade de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Promoção da Saúde não estão relacionadas as ações e serviços determinadas no art. 35 do Decreto nº 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11.791/2023;</a:t>
            </a:r>
            <a:endParaRPr lang="pt-BR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445470" y="315285"/>
            <a:ext cx="8508860" cy="924872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Sora" panose="020B0604020202020204"/>
              <a:cs typeface="Sora" panose="020B0604020202020204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Principais motivos de indeferimento – </a:t>
            </a:r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Roboto" panose="020B0604020202020204" charset="0"/>
              <a:cs typeface="Poppins" panose="00000500000000000000" pitchFamily="2" charset="0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CEBAS </a:t>
            </a:r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Saúde</a:t>
            </a: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sp>
        <p:nvSpPr>
          <p:cNvPr id="19" name="Oval 31">
            <a:extLst>
              <a:ext uri="{FF2B5EF4-FFF2-40B4-BE49-F238E27FC236}">
                <a16:creationId xmlns:a16="http://schemas.microsoft.com/office/drawing/2014/main" id="{FC9999B0-99CE-8526-B22C-5B533D817458}"/>
              </a:ext>
            </a:extLst>
          </p:cNvPr>
          <p:cNvSpPr/>
          <p:nvPr/>
        </p:nvSpPr>
        <p:spPr>
          <a:xfrm rot="4500000">
            <a:off x="1399923" y="1301464"/>
            <a:ext cx="3399697" cy="3477508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0" name="Oval 31">
            <a:extLst>
              <a:ext uri="{FF2B5EF4-FFF2-40B4-BE49-F238E27FC236}">
                <a16:creationId xmlns:a16="http://schemas.microsoft.com/office/drawing/2014/main" id="{A4C04579-919C-9A77-3657-76D80A7213D8}"/>
              </a:ext>
            </a:extLst>
          </p:cNvPr>
          <p:cNvSpPr/>
          <p:nvPr/>
        </p:nvSpPr>
        <p:spPr>
          <a:xfrm rot="4500000">
            <a:off x="6795218" y="1245163"/>
            <a:ext cx="3369526" cy="3590109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Oval 31">
            <a:extLst>
              <a:ext uri="{FF2B5EF4-FFF2-40B4-BE49-F238E27FC236}">
                <a16:creationId xmlns:a16="http://schemas.microsoft.com/office/drawing/2014/main" id="{C1B9BAEA-22D8-B302-9E0B-1B2A6C3E593E}"/>
              </a:ext>
            </a:extLst>
          </p:cNvPr>
          <p:cNvSpPr/>
          <p:nvPr/>
        </p:nvSpPr>
        <p:spPr>
          <a:xfrm rot="4500000">
            <a:off x="4039506" y="3118847"/>
            <a:ext cx="3486610" cy="3598736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B627BAB2-9CAE-A3A9-A273-433DC38DCB37}"/>
              </a:ext>
            </a:extLst>
          </p:cNvPr>
          <p:cNvGrpSpPr/>
          <p:nvPr/>
        </p:nvGrpSpPr>
        <p:grpSpPr>
          <a:xfrm>
            <a:off x="2875210" y="1541686"/>
            <a:ext cx="558491" cy="558491"/>
            <a:chOff x="1676709" y="1482931"/>
            <a:chExt cx="598136" cy="598136"/>
          </a:xfrm>
        </p:grpSpPr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FA5FC6CA-51AB-829A-ECC7-B6BFF7F0AAE7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001C1E7E-F688-A5A7-4413-A44BF1FC2956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B789FE0D-D212-9D70-E92B-9D3E5FEBD5C4}"/>
              </a:ext>
            </a:extLst>
          </p:cNvPr>
          <p:cNvGrpSpPr/>
          <p:nvPr/>
        </p:nvGrpSpPr>
        <p:grpSpPr>
          <a:xfrm>
            <a:off x="8197133" y="1541686"/>
            <a:ext cx="558491" cy="558491"/>
            <a:chOff x="1676709" y="1482931"/>
            <a:chExt cx="598136" cy="598136"/>
          </a:xfrm>
        </p:grpSpPr>
        <p:sp>
          <p:nvSpPr>
            <p:cNvPr id="26" name="Forma Livre: Forma 28">
              <a:extLst>
                <a:ext uri="{FF2B5EF4-FFF2-40B4-BE49-F238E27FC236}">
                  <a16:creationId xmlns:a16="http://schemas.microsoft.com/office/drawing/2014/main" id="{321CC464-C194-F06A-A184-A668E2AC7685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9">
              <a:extLst>
                <a:ext uri="{FF2B5EF4-FFF2-40B4-BE49-F238E27FC236}">
                  <a16:creationId xmlns:a16="http://schemas.microsoft.com/office/drawing/2014/main" id="{D1EF4BEE-E6BF-0031-5A7B-649B01435F1D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B938BD1-0F51-E47F-7F55-0F21B8EE62A7}"/>
              </a:ext>
            </a:extLst>
          </p:cNvPr>
          <p:cNvGrpSpPr/>
          <p:nvPr/>
        </p:nvGrpSpPr>
        <p:grpSpPr>
          <a:xfrm>
            <a:off x="5467445" y="3367677"/>
            <a:ext cx="558491" cy="558491"/>
            <a:chOff x="1676709" y="1482931"/>
            <a:chExt cx="598136" cy="598136"/>
          </a:xfrm>
        </p:grpSpPr>
        <p:sp>
          <p:nvSpPr>
            <p:cNvPr id="29" name="Forma Livre: Forma 25">
              <a:extLst>
                <a:ext uri="{FF2B5EF4-FFF2-40B4-BE49-F238E27FC236}">
                  <a16:creationId xmlns:a16="http://schemas.microsoft.com/office/drawing/2014/main" id="{2045D004-095C-1BEA-7797-A175CB1C8C90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6">
              <a:extLst>
                <a:ext uri="{FF2B5EF4-FFF2-40B4-BE49-F238E27FC236}">
                  <a16:creationId xmlns:a16="http://schemas.microsoft.com/office/drawing/2014/main" id="{B2514221-0937-025F-DF04-770BF98D9F2A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2" name="Retângulo 1"/>
          <p:cNvSpPr/>
          <p:nvPr/>
        </p:nvSpPr>
        <p:spPr>
          <a:xfrm>
            <a:off x="1839582" y="2574609"/>
            <a:ext cx="2681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Cadastro do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CNES </a:t>
            </a:r>
            <a:r>
              <a:rPr lang="pt-BR" dirty="0" smtClean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desatualizado;</a:t>
            </a:r>
            <a:endParaRPr lang="pt-BR" dirty="0">
              <a:solidFill>
                <a:srgbClr val="FECF16"/>
              </a:solidFill>
              <a:latin typeface="Sora" panose="020B0604020202020204"/>
              <a:ea typeface="Kozuka Gothic Pro L" pitchFamily="34" charset="-128"/>
              <a:cs typeface="Poppins" panose="000005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34933" y="4307943"/>
            <a:ext cx="28621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Unidades</a:t>
            </a:r>
            <a:r>
              <a:rPr lang="pt-BR" dirty="0">
                <a:solidFill>
                  <a:srgbClr val="FF0000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do conjunto de estabelecimentos da instituição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sem o registro no CNES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(caso de filiais com atividade econômica na área da saúde);</a:t>
            </a:r>
          </a:p>
        </p:txBody>
      </p:sp>
      <p:sp>
        <p:nvSpPr>
          <p:cNvPr id="4" name="Retângulo 3"/>
          <p:cNvSpPr/>
          <p:nvPr/>
        </p:nvSpPr>
        <p:spPr>
          <a:xfrm>
            <a:off x="7105769" y="2386824"/>
            <a:ext cx="2833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Instituições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sem registro no CNES no exercício anterior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à data de seu protocolo;</a:t>
            </a:r>
          </a:p>
        </p:txBody>
      </p:sp>
    </p:spTree>
    <p:extLst>
      <p:ext uri="{BB962C8B-B14F-4D97-AF65-F5344CB8AC3E}">
        <p14:creationId xmlns:p14="http://schemas.microsoft.com/office/powerpoint/2010/main" val="31720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430867" y="359563"/>
            <a:ext cx="8508860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Sora" panose="020B0604020202020204"/>
              <a:cs typeface="Sora" panose="020B0604020202020204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Principais motivos de indeferimento – </a:t>
            </a:r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Roboto" panose="020B0604020202020204" charset="0"/>
              <a:cs typeface="Poppins" panose="00000500000000000000" pitchFamily="2" charset="0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CEBAS </a:t>
            </a:r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Saúde</a:t>
            </a: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sp>
        <p:nvSpPr>
          <p:cNvPr id="19" name="Oval 31">
            <a:extLst>
              <a:ext uri="{FF2B5EF4-FFF2-40B4-BE49-F238E27FC236}">
                <a16:creationId xmlns:a16="http://schemas.microsoft.com/office/drawing/2014/main" id="{FC9999B0-99CE-8526-B22C-5B533D817458}"/>
              </a:ext>
            </a:extLst>
          </p:cNvPr>
          <p:cNvSpPr/>
          <p:nvPr/>
        </p:nvSpPr>
        <p:spPr>
          <a:xfrm rot="4500000">
            <a:off x="1037131" y="1442312"/>
            <a:ext cx="3573758" cy="3588805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0" name="Oval 31">
            <a:extLst>
              <a:ext uri="{FF2B5EF4-FFF2-40B4-BE49-F238E27FC236}">
                <a16:creationId xmlns:a16="http://schemas.microsoft.com/office/drawing/2014/main" id="{A4C04579-919C-9A77-3657-76D80A7213D8}"/>
              </a:ext>
            </a:extLst>
          </p:cNvPr>
          <p:cNvSpPr/>
          <p:nvPr/>
        </p:nvSpPr>
        <p:spPr>
          <a:xfrm rot="4500000">
            <a:off x="6872944" y="1351786"/>
            <a:ext cx="3296057" cy="3453207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Oval 31">
            <a:extLst>
              <a:ext uri="{FF2B5EF4-FFF2-40B4-BE49-F238E27FC236}">
                <a16:creationId xmlns:a16="http://schemas.microsoft.com/office/drawing/2014/main" id="{C1B9BAEA-22D8-B302-9E0B-1B2A6C3E593E}"/>
              </a:ext>
            </a:extLst>
          </p:cNvPr>
          <p:cNvSpPr/>
          <p:nvPr/>
        </p:nvSpPr>
        <p:spPr>
          <a:xfrm rot="4500000">
            <a:off x="4009091" y="3158484"/>
            <a:ext cx="3474774" cy="3526677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B627BAB2-9CAE-A3A9-A273-433DC38DCB37}"/>
              </a:ext>
            </a:extLst>
          </p:cNvPr>
          <p:cNvGrpSpPr/>
          <p:nvPr/>
        </p:nvGrpSpPr>
        <p:grpSpPr>
          <a:xfrm>
            <a:off x="2511020" y="1592983"/>
            <a:ext cx="558491" cy="558491"/>
            <a:chOff x="1676709" y="1482931"/>
            <a:chExt cx="598136" cy="598136"/>
          </a:xfrm>
        </p:grpSpPr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FA5FC6CA-51AB-829A-ECC7-B6BFF7F0AAE7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001C1E7E-F688-A5A7-4413-A44BF1FC2956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B789FE0D-D212-9D70-E92B-9D3E5FEBD5C4}"/>
              </a:ext>
            </a:extLst>
          </p:cNvPr>
          <p:cNvGrpSpPr/>
          <p:nvPr/>
        </p:nvGrpSpPr>
        <p:grpSpPr>
          <a:xfrm>
            <a:off x="8241726" y="1592983"/>
            <a:ext cx="558491" cy="558491"/>
            <a:chOff x="1676709" y="1482931"/>
            <a:chExt cx="598136" cy="598136"/>
          </a:xfrm>
        </p:grpSpPr>
        <p:sp>
          <p:nvSpPr>
            <p:cNvPr id="26" name="Forma Livre: Forma 28">
              <a:extLst>
                <a:ext uri="{FF2B5EF4-FFF2-40B4-BE49-F238E27FC236}">
                  <a16:creationId xmlns:a16="http://schemas.microsoft.com/office/drawing/2014/main" id="{321CC464-C194-F06A-A184-A668E2AC7685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9">
              <a:extLst>
                <a:ext uri="{FF2B5EF4-FFF2-40B4-BE49-F238E27FC236}">
                  <a16:creationId xmlns:a16="http://schemas.microsoft.com/office/drawing/2014/main" id="{D1EF4BEE-E6BF-0031-5A7B-649B01435F1D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B938BD1-0F51-E47F-7F55-0F21B8EE62A7}"/>
              </a:ext>
            </a:extLst>
          </p:cNvPr>
          <p:cNvGrpSpPr/>
          <p:nvPr/>
        </p:nvGrpSpPr>
        <p:grpSpPr>
          <a:xfrm>
            <a:off x="5418491" y="3376144"/>
            <a:ext cx="558491" cy="558491"/>
            <a:chOff x="1676709" y="1482931"/>
            <a:chExt cx="598136" cy="598136"/>
          </a:xfrm>
        </p:grpSpPr>
        <p:sp>
          <p:nvSpPr>
            <p:cNvPr id="29" name="Forma Livre: Forma 25">
              <a:extLst>
                <a:ext uri="{FF2B5EF4-FFF2-40B4-BE49-F238E27FC236}">
                  <a16:creationId xmlns:a16="http://schemas.microsoft.com/office/drawing/2014/main" id="{2045D004-095C-1BEA-7797-A175CB1C8C90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6">
              <a:extLst>
                <a:ext uri="{FF2B5EF4-FFF2-40B4-BE49-F238E27FC236}">
                  <a16:creationId xmlns:a16="http://schemas.microsoft.com/office/drawing/2014/main" id="{B2514221-0937-025F-DF04-770BF98D9F2A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5" name="Retângulo 4"/>
          <p:cNvSpPr/>
          <p:nvPr/>
        </p:nvSpPr>
        <p:spPr>
          <a:xfrm>
            <a:off x="1332085" y="2464183"/>
            <a:ext cx="27978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Falta de alimentação de registro da produção não SUS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no Sistema de Comunicação de Informação Hospitalar e Ambulatorial – CIHA;</a:t>
            </a:r>
          </a:p>
        </p:txBody>
      </p:sp>
      <p:sp>
        <p:nvSpPr>
          <p:cNvPr id="6" name="Retângulo 5"/>
          <p:cNvSpPr/>
          <p:nvPr/>
        </p:nvSpPr>
        <p:spPr>
          <a:xfrm>
            <a:off x="4269112" y="4379508"/>
            <a:ext cx="3016347" cy="9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Documentação contábil em desacordo com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as Normas de Contabilidade - NBC;</a:t>
            </a:r>
          </a:p>
        </p:txBody>
      </p:sp>
      <p:sp>
        <p:nvSpPr>
          <p:cNvPr id="7" name="Retângulo 6"/>
          <p:cNvSpPr/>
          <p:nvPr/>
        </p:nvSpPr>
        <p:spPr>
          <a:xfrm>
            <a:off x="7313181" y="2413121"/>
            <a:ext cx="25008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Recursos combatendo a decisão de indeferimento/ cancelamento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sem a devida formalização da peça recursal;</a:t>
            </a:r>
          </a:p>
        </p:txBody>
      </p:sp>
    </p:spTree>
    <p:extLst>
      <p:ext uri="{BB962C8B-B14F-4D97-AF65-F5344CB8AC3E}">
        <p14:creationId xmlns:p14="http://schemas.microsoft.com/office/powerpoint/2010/main" val="24177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430867" y="359563"/>
            <a:ext cx="8508860" cy="920711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Sora" panose="020B0604020202020204"/>
              <a:cs typeface="Sora" panose="020B0604020202020204"/>
              <a:sym typeface="Sora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Principais motivos de indeferimento – </a:t>
            </a:r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Roboto" panose="020B0604020202020204" charset="0"/>
              <a:cs typeface="Poppins" panose="00000500000000000000" pitchFamily="2" charset="0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CEBAS </a:t>
            </a:r>
            <a:r>
              <a:rPr lang="pt-BR" sz="2800" b="1" dirty="0">
                <a:solidFill>
                  <a:schemeClr val="bg1"/>
                </a:solidFill>
                <a:latin typeface="Sora" panose="020B0604020202020204"/>
                <a:ea typeface="Roboto" panose="020B0604020202020204" charset="0"/>
                <a:cs typeface="Poppins" panose="00000500000000000000" pitchFamily="2" charset="0"/>
              </a:rPr>
              <a:t>Saúde</a:t>
            </a: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sp>
        <p:nvSpPr>
          <p:cNvPr id="19" name="Oval 31">
            <a:extLst>
              <a:ext uri="{FF2B5EF4-FFF2-40B4-BE49-F238E27FC236}">
                <a16:creationId xmlns:a16="http://schemas.microsoft.com/office/drawing/2014/main" id="{FC9999B0-99CE-8526-B22C-5B533D817458}"/>
              </a:ext>
            </a:extLst>
          </p:cNvPr>
          <p:cNvSpPr/>
          <p:nvPr/>
        </p:nvSpPr>
        <p:spPr>
          <a:xfrm rot="4500000">
            <a:off x="1233704" y="1403527"/>
            <a:ext cx="3326639" cy="3371409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0" name="Oval 31">
            <a:extLst>
              <a:ext uri="{FF2B5EF4-FFF2-40B4-BE49-F238E27FC236}">
                <a16:creationId xmlns:a16="http://schemas.microsoft.com/office/drawing/2014/main" id="{A4C04579-919C-9A77-3657-76D80A7213D8}"/>
              </a:ext>
            </a:extLst>
          </p:cNvPr>
          <p:cNvSpPr/>
          <p:nvPr/>
        </p:nvSpPr>
        <p:spPr>
          <a:xfrm rot="4500000">
            <a:off x="6815029" y="1423591"/>
            <a:ext cx="3277874" cy="3253711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Oval 31">
            <a:extLst>
              <a:ext uri="{FF2B5EF4-FFF2-40B4-BE49-F238E27FC236}">
                <a16:creationId xmlns:a16="http://schemas.microsoft.com/office/drawing/2014/main" id="{C1B9BAEA-22D8-B302-9E0B-1B2A6C3E593E}"/>
              </a:ext>
            </a:extLst>
          </p:cNvPr>
          <p:cNvSpPr/>
          <p:nvPr/>
        </p:nvSpPr>
        <p:spPr>
          <a:xfrm rot="4500000">
            <a:off x="3920419" y="3020775"/>
            <a:ext cx="3606094" cy="3644318"/>
          </a:xfrm>
          <a:prstGeom prst="ellipse">
            <a:avLst/>
          </a:prstGeom>
          <a:noFill/>
          <a:ln w="38100">
            <a:solidFill>
              <a:srgbClr val="150966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B627BAB2-9CAE-A3A9-A273-433DC38DCB37}"/>
              </a:ext>
            </a:extLst>
          </p:cNvPr>
          <p:cNvGrpSpPr/>
          <p:nvPr/>
        </p:nvGrpSpPr>
        <p:grpSpPr>
          <a:xfrm>
            <a:off x="2563498" y="1677057"/>
            <a:ext cx="558491" cy="558491"/>
            <a:chOff x="1676709" y="1482931"/>
            <a:chExt cx="598136" cy="598136"/>
          </a:xfrm>
        </p:grpSpPr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FA5FC6CA-51AB-829A-ECC7-B6BFF7F0AAE7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001C1E7E-F688-A5A7-4413-A44BF1FC2956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B789FE0D-D212-9D70-E92B-9D3E5FEBD5C4}"/>
              </a:ext>
            </a:extLst>
          </p:cNvPr>
          <p:cNvGrpSpPr/>
          <p:nvPr/>
        </p:nvGrpSpPr>
        <p:grpSpPr>
          <a:xfrm>
            <a:off x="8174720" y="1552412"/>
            <a:ext cx="558491" cy="558491"/>
            <a:chOff x="1676709" y="1482931"/>
            <a:chExt cx="598136" cy="598136"/>
          </a:xfrm>
        </p:grpSpPr>
        <p:sp>
          <p:nvSpPr>
            <p:cNvPr id="26" name="Forma Livre: Forma 28">
              <a:extLst>
                <a:ext uri="{FF2B5EF4-FFF2-40B4-BE49-F238E27FC236}">
                  <a16:creationId xmlns:a16="http://schemas.microsoft.com/office/drawing/2014/main" id="{321CC464-C194-F06A-A184-A668E2AC7685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orma Livre: Forma 29">
              <a:extLst>
                <a:ext uri="{FF2B5EF4-FFF2-40B4-BE49-F238E27FC236}">
                  <a16:creationId xmlns:a16="http://schemas.microsoft.com/office/drawing/2014/main" id="{D1EF4BEE-E6BF-0031-5A7B-649B01435F1D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B938BD1-0F51-E47F-7F55-0F21B8EE62A7}"/>
              </a:ext>
            </a:extLst>
          </p:cNvPr>
          <p:cNvGrpSpPr/>
          <p:nvPr/>
        </p:nvGrpSpPr>
        <p:grpSpPr>
          <a:xfrm>
            <a:off x="5427826" y="3231955"/>
            <a:ext cx="558491" cy="558491"/>
            <a:chOff x="1676709" y="1482931"/>
            <a:chExt cx="598136" cy="598136"/>
          </a:xfrm>
        </p:grpSpPr>
        <p:sp>
          <p:nvSpPr>
            <p:cNvPr id="29" name="Forma Livre: Forma 25">
              <a:extLst>
                <a:ext uri="{FF2B5EF4-FFF2-40B4-BE49-F238E27FC236}">
                  <a16:creationId xmlns:a16="http://schemas.microsoft.com/office/drawing/2014/main" id="{2045D004-095C-1BEA-7797-A175CB1C8C90}"/>
                </a:ext>
              </a:extLst>
            </p:cNvPr>
            <p:cNvSpPr/>
            <p:nvPr/>
          </p:nvSpPr>
          <p:spPr>
            <a:xfrm>
              <a:off x="1808188" y="1616294"/>
              <a:ext cx="335355" cy="331279"/>
            </a:xfrm>
            <a:custGeom>
              <a:avLst/>
              <a:gdLst>
                <a:gd name="connsiteX0" fmla="*/ 46588 w 335355"/>
                <a:gd name="connsiteY0" fmla="*/ 331279 h 331279"/>
                <a:gd name="connsiteX1" fmla="*/ 167678 w 335355"/>
                <a:gd name="connsiteY1" fmla="*/ 212239 h 331279"/>
                <a:gd name="connsiteX2" fmla="*/ 288756 w 335355"/>
                <a:gd name="connsiteY2" fmla="*/ 331279 h 331279"/>
                <a:gd name="connsiteX3" fmla="*/ 335355 w 335355"/>
                <a:gd name="connsiteY3" fmla="*/ 283893 h 331279"/>
                <a:gd name="connsiteX4" fmla="*/ 215063 w 335355"/>
                <a:gd name="connsiteY4" fmla="*/ 165640 h 331279"/>
                <a:gd name="connsiteX5" fmla="*/ 335355 w 335355"/>
                <a:gd name="connsiteY5" fmla="*/ 47386 h 331279"/>
                <a:gd name="connsiteX6" fmla="*/ 288756 w 335355"/>
                <a:gd name="connsiteY6" fmla="*/ 0 h 331279"/>
                <a:gd name="connsiteX7" fmla="*/ 167678 w 335355"/>
                <a:gd name="connsiteY7" fmla="*/ 119040 h 331279"/>
                <a:gd name="connsiteX8" fmla="*/ 46588 w 335355"/>
                <a:gd name="connsiteY8" fmla="*/ 0 h 331279"/>
                <a:gd name="connsiteX9" fmla="*/ 0 w 335355"/>
                <a:gd name="connsiteY9" fmla="*/ 47386 h 331279"/>
                <a:gd name="connsiteX10" fmla="*/ 120281 w 335355"/>
                <a:gd name="connsiteY10" fmla="*/ 165640 h 331279"/>
                <a:gd name="connsiteX11" fmla="*/ 0 w 335355"/>
                <a:gd name="connsiteY11" fmla="*/ 283893 h 331279"/>
                <a:gd name="connsiteX12" fmla="*/ 46588 w 335355"/>
                <a:gd name="connsiteY12" fmla="*/ 331279 h 3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355" h="331279">
                  <a:moveTo>
                    <a:pt x="46588" y="331279"/>
                  </a:moveTo>
                  <a:lnTo>
                    <a:pt x="167678" y="212239"/>
                  </a:lnTo>
                  <a:lnTo>
                    <a:pt x="288756" y="331279"/>
                  </a:lnTo>
                  <a:lnTo>
                    <a:pt x="335355" y="283893"/>
                  </a:lnTo>
                  <a:lnTo>
                    <a:pt x="215063" y="165640"/>
                  </a:lnTo>
                  <a:lnTo>
                    <a:pt x="335355" y="47386"/>
                  </a:lnTo>
                  <a:lnTo>
                    <a:pt x="288756" y="0"/>
                  </a:lnTo>
                  <a:lnTo>
                    <a:pt x="167678" y="119040"/>
                  </a:lnTo>
                  <a:lnTo>
                    <a:pt x="46588" y="0"/>
                  </a:lnTo>
                  <a:lnTo>
                    <a:pt x="0" y="47386"/>
                  </a:lnTo>
                  <a:lnTo>
                    <a:pt x="120281" y="165640"/>
                  </a:lnTo>
                  <a:lnTo>
                    <a:pt x="0" y="283893"/>
                  </a:lnTo>
                  <a:lnTo>
                    <a:pt x="46588" y="331279"/>
                  </a:lnTo>
                  <a:close/>
                </a:path>
              </a:pathLst>
            </a:custGeom>
            <a:solidFill>
              <a:srgbClr val="AED6C0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orma Livre: Forma 26">
              <a:extLst>
                <a:ext uri="{FF2B5EF4-FFF2-40B4-BE49-F238E27FC236}">
                  <a16:creationId xmlns:a16="http://schemas.microsoft.com/office/drawing/2014/main" id="{B2514221-0937-025F-DF04-770BF98D9F2A}"/>
                </a:ext>
              </a:extLst>
            </p:cNvPr>
            <p:cNvSpPr/>
            <p:nvPr/>
          </p:nvSpPr>
          <p:spPr>
            <a:xfrm>
              <a:off x="1676709" y="1482931"/>
              <a:ext cx="598136" cy="598136"/>
            </a:xfrm>
            <a:custGeom>
              <a:avLst/>
              <a:gdLst>
                <a:gd name="connsiteX0" fmla="*/ 0 w 598136"/>
                <a:gd name="connsiteY0" fmla="*/ 0 h 598136"/>
                <a:gd name="connsiteX1" fmla="*/ 0 w 598136"/>
                <a:gd name="connsiteY1" fmla="*/ 598137 h 598136"/>
                <a:gd name="connsiteX2" fmla="*/ 598137 w 598136"/>
                <a:gd name="connsiteY2" fmla="*/ 598137 h 598136"/>
                <a:gd name="connsiteX3" fmla="*/ 598137 w 598136"/>
                <a:gd name="connsiteY3" fmla="*/ 0 h 598136"/>
                <a:gd name="connsiteX4" fmla="*/ 531677 w 598136"/>
                <a:gd name="connsiteY4" fmla="*/ 531677 h 598136"/>
                <a:gd name="connsiteX5" fmla="*/ 66460 w 598136"/>
                <a:gd name="connsiteY5" fmla="*/ 531677 h 598136"/>
                <a:gd name="connsiteX6" fmla="*/ 66460 w 598136"/>
                <a:gd name="connsiteY6" fmla="*/ 66460 h 598136"/>
                <a:gd name="connsiteX7" fmla="*/ 531677 w 598136"/>
                <a:gd name="connsiteY7" fmla="*/ 66460 h 59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136" h="598136">
                  <a:moveTo>
                    <a:pt x="0" y="0"/>
                  </a:moveTo>
                  <a:lnTo>
                    <a:pt x="0" y="598137"/>
                  </a:lnTo>
                  <a:lnTo>
                    <a:pt x="598137" y="598137"/>
                  </a:lnTo>
                  <a:lnTo>
                    <a:pt x="598137" y="0"/>
                  </a:lnTo>
                  <a:close/>
                  <a:moveTo>
                    <a:pt x="531677" y="531677"/>
                  </a:moveTo>
                  <a:lnTo>
                    <a:pt x="66460" y="531677"/>
                  </a:lnTo>
                  <a:lnTo>
                    <a:pt x="66460" y="66460"/>
                  </a:lnTo>
                  <a:lnTo>
                    <a:pt x="531677" y="664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D6C0">
                    <a:tint val="66000"/>
                    <a:satMod val="160000"/>
                  </a:srgbClr>
                </a:gs>
                <a:gs pos="50000">
                  <a:srgbClr val="AED6C0">
                    <a:tint val="44500"/>
                    <a:satMod val="160000"/>
                  </a:srgbClr>
                </a:gs>
                <a:gs pos="100000">
                  <a:srgbClr val="AED6C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2" name="Retângulo 1"/>
          <p:cNvSpPr/>
          <p:nvPr/>
        </p:nvSpPr>
        <p:spPr>
          <a:xfrm>
            <a:off x="1504119" y="2558914"/>
            <a:ext cx="27347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Ausência de resposta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dos Ofícios de Diligência;</a:t>
            </a:r>
            <a:endParaRPr lang="pt-BR" dirty="0">
              <a:solidFill>
                <a:schemeClr val="bg1"/>
              </a:solidFill>
              <a:latin typeface="Sora" panose="020B0604020202020204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180522" y="2464905"/>
            <a:ext cx="2606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Ausência de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CND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e/ou comprovação de regularidade do</a:t>
            </a:r>
            <a:r>
              <a:rPr lang="pt-BR" dirty="0"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FGTS;</a:t>
            </a:r>
          </a:p>
        </p:txBody>
      </p:sp>
      <p:sp>
        <p:nvSpPr>
          <p:cNvPr id="4" name="Retângulo 3"/>
          <p:cNvSpPr/>
          <p:nvPr/>
        </p:nvSpPr>
        <p:spPr>
          <a:xfrm>
            <a:off x="4332773" y="4098681"/>
            <a:ext cx="28477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Previsão estatutária sobre a </a:t>
            </a:r>
            <a:r>
              <a:rPr lang="pt-BR" dirty="0">
                <a:solidFill>
                  <a:srgbClr val="FECF16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destinação do patrimônio remanescente em caso de dissolução ou extinção,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  <a:cs typeface="Poppins" panose="00000500000000000000" pitchFamily="2" charset="0"/>
              </a:rPr>
              <a:t>em desacordo com a legislação da certificação.</a:t>
            </a:r>
          </a:p>
        </p:txBody>
      </p:sp>
    </p:spTree>
    <p:extLst>
      <p:ext uri="{BB962C8B-B14F-4D97-AF65-F5344CB8AC3E}">
        <p14:creationId xmlns:p14="http://schemas.microsoft.com/office/powerpoint/2010/main" val="10047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2091267" y="359564"/>
            <a:ext cx="7181662" cy="813742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Assinatura </a:t>
            </a:r>
            <a:r>
              <a:rPr lang="pt-BR" sz="2800" b="1" dirty="0">
                <a:solidFill>
                  <a:schemeClr val="bg1"/>
                </a:solidFill>
                <a:latin typeface="Sora"/>
                <a:ea typeface="Sora"/>
                <a:cs typeface="Sora"/>
                <a:sym typeface="Sora"/>
              </a:rPr>
              <a:t>Digital</a:t>
            </a: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7865F09-DB73-E1DA-1B68-99B698D9F4E2}"/>
              </a:ext>
            </a:extLst>
          </p:cNvPr>
          <p:cNvGrpSpPr/>
          <p:nvPr/>
        </p:nvGrpSpPr>
        <p:grpSpPr>
          <a:xfrm>
            <a:off x="64025" y="1428903"/>
            <a:ext cx="9797948" cy="467709"/>
            <a:chOff x="6505903" y="1698689"/>
            <a:chExt cx="5686097" cy="454709"/>
          </a:xfrm>
          <a:solidFill>
            <a:srgbClr val="FF0000"/>
          </a:solidFill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0C1277F-7509-7D09-08D5-CB0C69CCEB69}"/>
                </a:ext>
              </a:extLst>
            </p:cNvPr>
            <p:cNvSpPr/>
            <p:nvPr/>
          </p:nvSpPr>
          <p:spPr>
            <a:xfrm>
              <a:off x="6505903" y="1698689"/>
              <a:ext cx="5686097" cy="369333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9F82B91-902D-0508-0496-6027F1D82409}"/>
                </a:ext>
              </a:extLst>
            </p:cNvPr>
            <p:cNvSpPr/>
            <p:nvPr/>
          </p:nvSpPr>
          <p:spPr>
            <a:xfrm>
              <a:off x="6505903" y="1704565"/>
              <a:ext cx="5686097" cy="448833"/>
            </a:xfrm>
            <a:prstGeom prst="rect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bg1"/>
                  </a:solidFill>
                  <a:latin typeface="Poppins" panose="00000500000000000000" pitchFamily="2" charset="0"/>
                  <a:ea typeface="Kozuka Gothic Pro L" pitchFamily="34" charset="-128"/>
                  <a:cs typeface="Poppins" panose="00000500000000000000" pitchFamily="2" charset="0"/>
                </a:rPr>
                <a:t>Atenção</a:t>
              </a:r>
            </a:p>
          </p:txBody>
        </p:sp>
      </p:grpSp>
      <p:pic>
        <p:nvPicPr>
          <p:cNvPr id="17" name="Imagem 16" descr="Ícone&#10;&#10;O conteúdo gerado por IA pode estar incorreto.">
            <a:extLst>
              <a:ext uri="{FF2B5EF4-FFF2-40B4-BE49-F238E27FC236}">
                <a16:creationId xmlns:a16="http://schemas.microsoft.com/office/drawing/2014/main" id="{60773299-B8B9-DE85-1426-F46779E039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989" y="820226"/>
            <a:ext cx="1331984" cy="1331984"/>
          </a:xfrm>
          <a:prstGeom prst="rect">
            <a:avLst/>
          </a:prstGeom>
          <a:effectLst>
            <a:outerShdw blurRad="50800" dist="50800" dir="5400000" sx="104000" sy="104000" algn="ctr" rotWithShape="0">
              <a:schemeClr val="tx1"/>
            </a:outerShdw>
          </a:effectLst>
        </p:spPr>
      </p:pic>
      <p:sp>
        <p:nvSpPr>
          <p:cNvPr id="18" name="CaixaDeTexto 17"/>
          <p:cNvSpPr txBox="1"/>
          <p:nvPr/>
        </p:nvSpPr>
        <p:spPr>
          <a:xfrm>
            <a:off x="446906" y="2873655"/>
            <a:ext cx="11275988" cy="1574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>
                <a:latin typeface="Sora" panose="020B0604020202020204"/>
                <a:ea typeface="Kozuka Gothic Pro L" pitchFamily="34" charset="-128"/>
              </a:rPr>
              <a:t>	</a:t>
            </a:r>
            <a:r>
              <a:rPr lang="pt-BR" b="1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Nos casos de Assinatura eletrônica, encaminhar os espelhos dos relatórios de transmissão/QR </a:t>
            </a:r>
            <a:r>
              <a:rPr lang="pt-BR" b="1" dirty="0" err="1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Code</a:t>
            </a:r>
            <a:r>
              <a:rPr lang="pt-BR" b="1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/Validador Digital, no intuito de averiguar a veracidade/conformidade de </a:t>
            </a:r>
            <a:r>
              <a:rPr lang="pt-BR" b="1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assinatura.</a:t>
            </a:r>
            <a:endParaRPr lang="pt-BR" b="1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9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9272929" y="6143625"/>
            <a:ext cx="2984174" cy="573752"/>
          </a:xfrm>
          <a:prstGeom prst="rect">
            <a:avLst/>
          </a:prstGeom>
        </p:spPr>
      </p:pic>
      <p:sp>
        <p:nvSpPr>
          <p:cNvPr id="8" name="Retângulo: Cantos Arredondados 34">
            <a:extLst>
              <a:ext uri="{FF2B5EF4-FFF2-40B4-BE49-F238E27FC236}">
                <a16:creationId xmlns:a16="http://schemas.microsoft.com/office/drawing/2014/main" id="{0CCCA83D-A8F8-4467-BF29-2DBE28535011}"/>
              </a:ext>
            </a:extLst>
          </p:cNvPr>
          <p:cNvSpPr/>
          <p:nvPr/>
        </p:nvSpPr>
        <p:spPr>
          <a:xfrm>
            <a:off x="1625600" y="257123"/>
            <a:ext cx="8153400" cy="823043"/>
          </a:xfrm>
          <a:prstGeom prst="roundRect">
            <a:avLst>
              <a:gd name="adj" fmla="val 50000"/>
            </a:avLst>
          </a:prstGeom>
          <a:solidFill>
            <a:srgbClr val="173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Sora" panose="020B0604020202020204"/>
              <a:cs typeface="Sora" panose="020B0604020202020204"/>
              <a:sym typeface="Sora"/>
            </a:endParaRPr>
          </a:p>
          <a:p>
            <a:pPr lvl="0" algn="ctr"/>
            <a:endParaRPr lang="pt-BR" sz="2800" b="1" dirty="0" smtClean="0">
              <a:solidFill>
                <a:schemeClr val="bg1"/>
              </a:solidFill>
              <a:latin typeface="Sora" panose="020B0604020202020204"/>
              <a:ea typeface="Sora" panose="020B0604020202020204"/>
              <a:cs typeface="Sora" panose="020B0604020202020204"/>
              <a:sym typeface="Sora"/>
            </a:endParaRPr>
          </a:p>
          <a:p>
            <a:pPr lvl="0" algn="ctr"/>
            <a:r>
              <a:rPr lang="pt-BR" sz="2800" b="1" dirty="0" smtClean="0">
                <a:solidFill>
                  <a:schemeClr val="bg1"/>
                </a:solidFill>
                <a:latin typeface="Sora" panose="020B0604020202020204"/>
                <a:ea typeface="Sora" panose="020B0604020202020204"/>
                <a:cs typeface="Sora" panose="020B0604020202020204"/>
                <a:sym typeface="Sora"/>
              </a:rPr>
              <a:t>Supervisão</a:t>
            </a:r>
            <a:endParaRPr lang="pt-BR" sz="2800" b="1" dirty="0">
              <a:solidFill>
                <a:schemeClr val="bg1"/>
              </a:solidFill>
              <a:latin typeface="Sora"/>
              <a:ea typeface="Sora"/>
              <a:cs typeface="Sora"/>
              <a:sym typeface="Sora"/>
            </a:endParaRPr>
          </a:p>
          <a:p>
            <a:pPr algn="ctr"/>
            <a:endParaRPr lang="pt-BR" sz="2800" b="1" dirty="0">
              <a:solidFill>
                <a:schemeClr val="bg1"/>
              </a:solidFill>
              <a:latin typeface="Sora" panose="020B0604020202020204"/>
              <a:ea typeface="Roboto" panose="020B0604020202020204" charset="0"/>
              <a:cs typeface="Poppins" panose="00000500000000000000" pitchFamily="2" charset="0"/>
            </a:endParaRPr>
          </a:p>
          <a:p>
            <a:pPr algn="ctr"/>
            <a:endParaRPr lang="pt-BR" sz="2400" b="1" dirty="0">
              <a:latin typeface="Sora" panose="020B0604020202020204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446906" y="1708913"/>
            <a:ext cx="11275988" cy="394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 Os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processos de </a:t>
            </a:r>
            <a:r>
              <a:rPr lang="pt-BR" sz="2000" b="1" dirty="0">
                <a:solidFill>
                  <a:srgbClr val="00FFB1"/>
                </a:solidFill>
                <a:latin typeface="Sora" panose="020B0604020202020204"/>
                <a:ea typeface="Kozuka Gothic Pro L" pitchFamily="34" charset="-128"/>
              </a:rPr>
              <a:t>supervisão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são analisados na </a:t>
            </a:r>
            <a:r>
              <a:rPr lang="pt-BR" sz="2000" dirty="0">
                <a:solidFill>
                  <a:srgbClr val="00FFB1"/>
                </a:solidFill>
                <a:latin typeface="Sora" panose="020B0604020202020204"/>
                <a:ea typeface="Kozuka Gothic Pro L" pitchFamily="34" charset="-128"/>
              </a:rPr>
              <a:t>CGPROF</a:t>
            </a:r>
            <a:r>
              <a:rPr lang="pt-BR" dirty="0">
                <a:solidFill>
                  <a:srgbClr val="FFC000"/>
                </a:solidFill>
                <a:latin typeface="Sora" panose="020B0604020202020204"/>
                <a:ea typeface="Kozuka Gothic Pro L" pitchFamily="34" charset="-128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 Quando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da concessão/renovação, apenas o exercício anterior ao do protocolo é analisado;</a:t>
            </a:r>
          </a:p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</a:t>
            </a: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 Na </a:t>
            </a:r>
            <a:r>
              <a:rPr lang="pt-BR" dirty="0" smtClean="0">
                <a:solidFill>
                  <a:srgbClr val="00FFB1"/>
                </a:solidFill>
                <a:latin typeface="Sora" panose="020B0604020202020204"/>
                <a:ea typeface="Kozuka Gothic Pro L" pitchFamily="34" charset="-128"/>
              </a:rPr>
              <a:t>supervisão </a:t>
            </a:r>
            <a:r>
              <a:rPr lang="pt-BR" dirty="0">
                <a:solidFill>
                  <a:srgbClr val="00FFB1"/>
                </a:solidFill>
                <a:latin typeface="Sora" panose="020B0604020202020204"/>
                <a:ea typeface="Kozuka Gothic Pro L" pitchFamily="34" charset="-128"/>
              </a:rPr>
              <a:t>todo o período certificado é supervisionado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para verificação </a:t>
            </a: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da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manutenção do cumprimento dos requisitos.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 Importante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a resposta às notificações relativas aos processos de supervisão;</a:t>
            </a:r>
          </a:p>
          <a:p>
            <a:pPr algn="just">
              <a:lnSpc>
                <a:spcPct val="107000"/>
              </a:lnSpc>
            </a:pPr>
            <a:endParaRPr lang="pt-BR" dirty="0">
              <a:solidFill>
                <a:schemeClr val="bg1"/>
              </a:solidFill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  Nos </a:t>
            </a:r>
            <a:r>
              <a:rPr lang="pt-BR" dirty="0">
                <a:solidFill>
                  <a:schemeClr val="bg1"/>
                </a:solidFill>
                <a:latin typeface="Sora" panose="020B0604020202020204"/>
                <a:ea typeface="Kozuka Gothic Pro L" pitchFamily="34" charset="-128"/>
              </a:rPr>
              <a:t>processos regidos pela Lei nº 12.101/2009, não haverá notificação às entidades das decisões, apenas a publicação do DOU.</a:t>
            </a:r>
          </a:p>
          <a:p>
            <a:pPr algn="just">
              <a:lnSpc>
                <a:spcPct val="107000"/>
              </a:lnSpc>
            </a:pPr>
            <a:endParaRPr lang="pt-BR" dirty="0">
              <a:latin typeface="Sora" panose="020B0604020202020204"/>
              <a:ea typeface="Kozuka Gothic Pro L" pitchFamily="34" charset="-128"/>
            </a:endParaRPr>
          </a:p>
          <a:p>
            <a:pPr algn="just">
              <a:lnSpc>
                <a:spcPct val="107000"/>
              </a:lnSpc>
            </a:pPr>
            <a:r>
              <a:rPr lang="pt-BR" dirty="0" smtClean="0">
                <a:latin typeface="Sora" panose="020B0604020202020204"/>
                <a:ea typeface="Kozuka Gothic Pro L" pitchFamily="34" charset="-128"/>
              </a:rPr>
              <a:t>	</a:t>
            </a:r>
            <a:endParaRPr lang="pt-BR" dirty="0">
              <a:latin typeface="Sora" panose="020B0604020202020204"/>
              <a:ea typeface="Kozuka Gothic Pro L" pitchFamily="34" charset="-128"/>
            </a:endParaRPr>
          </a:p>
        </p:txBody>
      </p:sp>
      <p:sp>
        <p:nvSpPr>
          <p:cNvPr id="9" name="Triângulo isósceles 8"/>
          <p:cNvSpPr/>
          <p:nvPr/>
        </p:nvSpPr>
        <p:spPr>
          <a:xfrm rot="5400000">
            <a:off x="425226" y="1840842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riângulo isósceles 10"/>
          <p:cNvSpPr/>
          <p:nvPr/>
        </p:nvSpPr>
        <p:spPr>
          <a:xfrm rot="5400000">
            <a:off x="427750" y="2414413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riângulo isósceles 12"/>
          <p:cNvSpPr/>
          <p:nvPr/>
        </p:nvSpPr>
        <p:spPr>
          <a:xfrm rot="5400000">
            <a:off x="425226" y="3009591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riângulo isósceles 15"/>
          <p:cNvSpPr/>
          <p:nvPr/>
        </p:nvSpPr>
        <p:spPr>
          <a:xfrm rot="5400000">
            <a:off x="425226" y="3904706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isósceles 16"/>
          <p:cNvSpPr/>
          <p:nvPr/>
        </p:nvSpPr>
        <p:spPr>
          <a:xfrm rot="5400000">
            <a:off x="425225" y="4435786"/>
            <a:ext cx="227643" cy="18428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56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88807FCA-7A60-80D9-7B52-C6C2D03843EF}"/>
              </a:ext>
            </a:extLst>
          </p:cNvPr>
          <p:cNvGrpSpPr/>
          <p:nvPr/>
        </p:nvGrpSpPr>
        <p:grpSpPr>
          <a:xfrm>
            <a:off x="4728230" y="395805"/>
            <a:ext cx="1564057" cy="1564057"/>
            <a:chOff x="1976582" y="2813680"/>
            <a:chExt cx="1181799" cy="1181799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66B0D52E-7EF3-8A6F-F525-22CF47CAD2C9}"/>
                </a:ext>
              </a:extLst>
            </p:cNvPr>
            <p:cNvSpPr/>
            <p:nvPr/>
          </p:nvSpPr>
          <p:spPr>
            <a:xfrm>
              <a:off x="1976582" y="2813680"/>
              <a:ext cx="1181799" cy="1181799"/>
            </a:xfrm>
            <a:prstGeom prst="ellipse">
              <a:avLst/>
            </a:prstGeom>
            <a:solidFill>
              <a:srgbClr val="F8EF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DCA342AD-E0AA-A80D-A6FD-CD6FFC54B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5868" y="2832966"/>
              <a:ext cx="1143227" cy="1143227"/>
            </a:xfrm>
            <a:prstGeom prst="rect">
              <a:avLst/>
            </a:prstGeom>
          </p:spPr>
        </p:pic>
      </p:grpSp>
      <p:sp>
        <p:nvSpPr>
          <p:cNvPr id="16" name="Espaço Reservado para Texto 2">
            <a:extLst>
              <a:ext uri="{FF2B5EF4-FFF2-40B4-BE49-F238E27FC236}">
                <a16:creationId xmlns:a16="http://schemas.microsoft.com/office/drawing/2014/main" id="{4831BD80-5C4E-A2C3-C372-D92998DB2AEA}"/>
              </a:ext>
            </a:extLst>
          </p:cNvPr>
          <p:cNvSpPr txBox="1">
            <a:spLocks/>
          </p:cNvSpPr>
          <p:nvPr/>
        </p:nvSpPr>
        <p:spPr>
          <a:xfrm>
            <a:off x="767182" y="2347391"/>
            <a:ext cx="9474200" cy="7648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3600" dirty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Obrigada</a:t>
            </a:r>
            <a:endParaRPr lang="pt-BR" sz="3600" dirty="0">
              <a:solidFill>
                <a:schemeClr val="bg1"/>
              </a:solidFill>
              <a:latin typeface="Sora" panose="020B0604020202020204" charset="0"/>
              <a:cs typeface="Sora" panose="020B060402020202020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6D64799-BF0C-AC19-388B-D402CDCA2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33" y="3203761"/>
            <a:ext cx="9643534" cy="18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pt-BR" altLang="pt-BR" sz="2400" b="1" dirty="0" smtClean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Leilane Daameche Rocha</a:t>
            </a:r>
            <a:endParaRPr lang="pt-BR" altLang="pt-BR" sz="2400" b="1" dirty="0">
              <a:solidFill>
                <a:schemeClr val="bg1"/>
              </a:solidFill>
              <a:latin typeface="Sora" panose="020B0604020202020204" charset="0"/>
              <a:ea typeface="+mn-ea"/>
              <a:cs typeface="Sora" panose="020B0604020202020204" charset="0"/>
            </a:endParaRPr>
          </a:p>
          <a:p>
            <a:pPr algn="ctr">
              <a:buNone/>
            </a:pPr>
            <a:r>
              <a:rPr lang="pt-BR" altLang="pt-BR" sz="1800" dirty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(61) </a:t>
            </a: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3315-6110/ </a:t>
            </a:r>
            <a:r>
              <a:rPr lang="pt-BR" altLang="pt-BR" sz="1800" dirty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(61) </a:t>
            </a: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3315-6275</a:t>
            </a:r>
          </a:p>
          <a:p>
            <a:pPr algn="ctr">
              <a:buNone/>
            </a:pP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cs typeface="Sora" panose="020B0604020202020204" charset="0"/>
              </a:rPr>
              <a:t> l</a:t>
            </a: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eilane.rocha@saude.gov.br</a:t>
            </a:r>
          </a:p>
          <a:p>
            <a:pPr algn="ctr">
              <a:buNone/>
            </a:pPr>
            <a:endParaRPr lang="pt-BR" altLang="pt-BR" sz="1800" dirty="0">
              <a:solidFill>
                <a:schemeClr val="bg1"/>
              </a:solidFill>
              <a:latin typeface="Sora" panose="020B0604020202020204" charset="0"/>
              <a:ea typeface="+mn-ea"/>
              <a:cs typeface="Sora" panose="020B0604020202020204" charset="0"/>
            </a:endParaRPr>
          </a:p>
          <a:p>
            <a:pPr algn="ctr">
              <a:buFontTx/>
              <a:buNone/>
            </a:pPr>
            <a:endParaRPr lang="pt-BR" altLang="pt-BR" sz="2000" dirty="0">
              <a:solidFill>
                <a:schemeClr val="tx1"/>
              </a:solidFill>
              <a:latin typeface="Sora" panose="020B0604020202020204" charset="0"/>
              <a:ea typeface="+mn-ea"/>
              <a:cs typeface="Sora" panose="020B060402020202020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A1A92D4-3B5F-F146-20E4-547FD7D9B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2300" y="4773921"/>
            <a:ext cx="5818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Brasília/DF, 27 </a:t>
            </a:r>
            <a:r>
              <a:rPr lang="pt-BR" altLang="pt-BR" sz="1800" dirty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de </a:t>
            </a:r>
            <a:r>
              <a:rPr lang="pt-BR" altLang="pt-BR" sz="1800" dirty="0" smtClean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novembro </a:t>
            </a:r>
            <a:r>
              <a:rPr lang="pt-BR" altLang="pt-BR" sz="1800" dirty="0">
                <a:solidFill>
                  <a:schemeClr val="bg1"/>
                </a:solidFill>
                <a:latin typeface="Sora" panose="020B0604020202020204" charset="0"/>
                <a:ea typeface="+mn-ea"/>
                <a:cs typeface="Sora" panose="020B0604020202020204" charset="0"/>
              </a:rPr>
              <a:t>de 2025.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14" b="42374"/>
          <a:stretch/>
        </p:blipFill>
        <p:spPr>
          <a:xfrm>
            <a:off x="3218767" y="5600378"/>
            <a:ext cx="5210186" cy="100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7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8094C0E-8081-4049-B210-7F8BD09F9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727" y="133415"/>
            <a:ext cx="2233611" cy="104441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3" y="175096"/>
            <a:ext cx="905070" cy="90507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827" y="4379508"/>
            <a:ext cx="4714389" cy="471438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33" y="1154973"/>
            <a:ext cx="5083850" cy="609616"/>
          </a:xfrm>
          <a:prstGeom prst="rect">
            <a:avLst/>
          </a:prstGeom>
        </p:spPr>
      </p:pic>
      <p:pic>
        <p:nvPicPr>
          <p:cNvPr id="20" name="Imagem 19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F14FB00E-B282-088F-06EE-0639AD5C8F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46" y="2178267"/>
            <a:ext cx="3694592" cy="416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5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C67C7E7FC5E42BD9E7F6940549041" ma:contentTypeVersion="16" ma:contentTypeDescription="Create a new document." ma:contentTypeScope="" ma:versionID="6ca47c43936bbff7873e4e11cb76f975">
  <xsd:schema xmlns:xsd="http://www.w3.org/2001/XMLSchema" xmlns:xs="http://www.w3.org/2001/XMLSchema" xmlns:p="http://schemas.microsoft.com/office/2006/metadata/properties" xmlns:ns3="6c6fd236-52fe-4fa8-a937-501cbaa60a85" xmlns:ns4="3c3f0a2d-3a45-445a-8d77-a790fc131fc1" targetNamespace="http://schemas.microsoft.com/office/2006/metadata/properties" ma:root="true" ma:fieldsID="614ede52845240b05ad7b24bd710b406" ns3:_="" ns4:_="">
    <xsd:import namespace="6c6fd236-52fe-4fa8-a937-501cbaa60a85"/>
    <xsd:import namespace="3c3f0a2d-3a45-445a-8d77-a790fc131f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fd236-52fe-4fa8-a937-501cbaa60a8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f0a2d-3a45-445a-8d77-a790fc131f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c3f0a2d-3a45-445a-8d77-a790fc131fc1" xsi:nil="true"/>
  </documentManagement>
</p:properties>
</file>

<file path=customXml/itemProps1.xml><?xml version="1.0" encoding="utf-8"?>
<ds:datastoreItem xmlns:ds="http://schemas.openxmlformats.org/officeDocument/2006/customXml" ds:itemID="{C119E054-9FAC-4FE7-8F11-2EFD8CFE32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0ABAF9-7877-4460-83BA-3F3D42F3D9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6fd236-52fe-4fa8-a937-501cbaa60a85"/>
    <ds:schemaRef ds:uri="3c3f0a2d-3a45-445a-8d77-a790fc131f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A5AC82-9557-4C0F-984A-691C60218285}">
  <ds:schemaRefs>
    <ds:schemaRef ds:uri="http://purl.org/dc/dcmitype/"/>
    <ds:schemaRef ds:uri="http://purl.org/dc/terms/"/>
    <ds:schemaRef ds:uri="http://www.w3.org/XML/1998/namespace"/>
    <ds:schemaRef ds:uri="6c6fd236-52fe-4fa8-a937-501cbaa60a85"/>
    <ds:schemaRef ds:uri="http://schemas.microsoft.com/office/2006/metadata/properties"/>
    <ds:schemaRef ds:uri="http://schemas.microsoft.com/office/2006/documentManagement/types"/>
    <ds:schemaRef ds:uri="3c3f0a2d-3a45-445a-8d77-a790fc131fc1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2514</Words>
  <Application>Microsoft Office PowerPoint</Application>
  <PresentationFormat>Widescreen</PresentationFormat>
  <Paragraphs>306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6" baseType="lpstr">
      <vt:lpstr>MS PGothic</vt:lpstr>
      <vt:lpstr>Arial</vt:lpstr>
      <vt:lpstr>Arial Black</vt:lpstr>
      <vt:lpstr>Calibri</vt:lpstr>
      <vt:lpstr>Calibri Light</vt:lpstr>
      <vt:lpstr>Kozuka Gothic Pro L</vt:lpstr>
      <vt:lpstr>Montserrat ExtraBold</vt:lpstr>
      <vt:lpstr>Poppins</vt:lpstr>
      <vt:lpstr>Poppins Medium</vt:lpstr>
      <vt:lpstr>Rawline</vt:lpstr>
      <vt:lpstr>Rawline Black</vt:lpstr>
      <vt:lpstr>Roboto</vt:lpstr>
      <vt:lpstr>Sora</vt:lpstr>
      <vt:lpstr>Symbol</vt:lpstr>
      <vt:lpstr>Wingdings</vt:lpstr>
      <vt:lpstr>Tema do Office</vt:lpstr>
      <vt:lpstr>  Atualizações acerca do processo de certificação das entidades de saúde  prestadoras de serviços ao SUS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Principal da Apresentação</dc:title>
  <dc:creator>Daniel Miranda Costa</dc:creator>
  <cp:lastModifiedBy>Leilane Daameche Rocha</cp:lastModifiedBy>
  <cp:revision>58</cp:revision>
  <dcterms:created xsi:type="dcterms:W3CDTF">2025-05-30T18:36:35Z</dcterms:created>
  <dcterms:modified xsi:type="dcterms:W3CDTF">2025-11-17T13:40:18Z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0x010100991C67C7E7FC5E42BD9E7F6940549041</vt:lpwstr>
  </property>
</Properties>
</file>