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1447" r:id="rId2"/>
    <p:sldId id="1488" r:id="rId3"/>
    <p:sldId id="1483" r:id="rId4"/>
    <p:sldId id="1487" r:id="rId5"/>
    <p:sldId id="1467" r:id="rId6"/>
    <p:sldId id="1489" r:id="rId7"/>
    <p:sldId id="1404" r:id="rId8"/>
    <p:sldId id="1492" r:id="rId9"/>
    <p:sldId id="1501" r:id="rId10"/>
    <p:sldId id="1496" r:id="rId11"/>
    <p:sldId id="1502" r:id="rId12"/>
    <p:sldId id="1497" r:id="rId13"/>
    <p:sldId id="1498" r:id="rId14"/>
    <p:sldId id="1499" r:id="rId15"/>
    <p:sldId id="1462" r:id="rId16"/>
    <p:sldId id="1482" r:id="rId17"/>
    <p:sldId id="1461" r:id="rId18"/>
    <p:sldId id="1493" r:id="rId19"/>
    <p:sldId id="1494" r:id="rId20"/>
    <p:sldId id="1448" r:id="rId21"/>
    <p:sldId id="1468" r:id="rId22"/>
    <p:sldId id="1484" r:id="rId23"/>
    <p:sldId id="1455" r:id="rId24"/>
    <p:sldId id="1470" r:id="rId25"/>
    <p:sldId id="1486" r:id="rId26"/>
    <p:sldId id="1495" r:id="rId27"/>
    <p:sldId id="1503" r:id="rId28"/>
    <p:sldId id="1478" r:id="rId29"/>
    <p:sldId id="1475" r:id="rId30"/>
  </p:sldIdLst>
  <p:sldSz cx="12192000" cy="6858000"/>
  <p:notesSz cx="6877050" cy="9656763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28" autoAdjust="0"/>
    <p:restoredTop sz="88029" autoAdjust="0"/>
  </p:normalViewPr>
  <p:slideViewPr>
    <p:cSldViewPr snapToGrid="0">
      <p:cViewPr varScale="1">
        <p:scale>
          <a:sx n="55" d="100"/>
          <a:sy n="55" d="100"/>
        </p:scale>
        <p:origin x="924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9EEDA142-0294-4EB6-84CF-4FD8CB3585F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738" cy="484188"/>
          </a:xfrm>
          <a:prstGeom prst="rect">
            <a:avLst/>
          </a:prstGeom>
        </p:spPr>
        <p:txBody>
          <a:bodyPr vert="horz" lIns="94476" tIns="47238" rIns="94476" bIns="47238" rtlCol="0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81C6B30-8AAF-446E-908E-CF194DB3255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95725" y="0"/>
            <a:ext cx="2979738" cy="484188"/>
          </a:xfrm>
          <a:prstGeom prst="rect">
            <a:avLst/>
          </a:prstGeom>
        </p:spPr>
        <p:txBody>
          <a:bodyPr vert="horz" lIns="94476" tIns="47238" rIns="94476" bIns="47238" rtlCol="0"/>
          <a:lstStyle>
            <a:lvl1pPr algn="r">
              <a:defRPr sz="1200"/>
            </a:lvl1pPr>
          </a:lstStyle>
          <a:p>
            <a:pPr>
              <a:defRPr/>
            </a:pPr>
            <a:fld id="{3E04A4FE-3718-4216-8A4B-D550018431A8}" type="datetimeFigureOut">
              <a:rPr lang="pt-BR"/>
              <a:pPr>
                <a:defRPr/>
              </a:pPr>
              <a:t>26/11/2025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70B24D2D-FF45-4376-AF34-EFA888EB1C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6500"/>
            <a:ext cx="5791200" cy="32591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476" tIns="47238" rIns="94476" bIns="47238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C7855EB3-C6DA-419D-A049-8636D0FD6F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7388" y="4646613"/>
            <a:ext cx="5502275" cy="3803650"/>
          </a:xfrm>
          <a:prstGeom prst="rect">
            <a:avLst/>
          </a:prstGeom>
        </p:spPr>
        <p:txBody>
          <a:bodyPr vert="horz" lIns="94476" tIns="47238" rIns="94476" bIns="47238" rtlCol="0"/>
          <a:lstStyle/>
          <a:p>
            <a:pPr lvl="0"/>
            <a:r>
              <a:rPr lang="pt-BR" noProof="0"/>
              <a:t>Clique para editar os estilos de texto Mestres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F408DF4-239E-4750-826B-E005087787F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172575"/>
            <a:ext cx="2979738" cy="484188"/>
          </a:xfrm>
          <a:prstGeom prst="rect">
            <a:avLst/>
          </a:prstGeom>
        </p:spPr>
        <p:txBody>
          <a:bodyPr vert="horz" lIns="94476" tIns="47238" rIns="94476" bIns="47238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3881FFD-C49E-4353-8346-C51533BF48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95725" y="9172575"/>
            <a:ext cx="2979738" cy="484188"/>
          </a:xfrm>
          <a:prstGeom prst="rect">
            <a:avLst/>
          </a:prstGeom>
        </p:spPr>
        <p:txBody>
          <a:bodyPr vert="horz" lIns="94476" tIns="47238" rIns="94476" bIns="47238" rtlCol="0" anchor="b"/>
          <a:lstStyle>
            <a:lvl1pPr algn="r">
              <a:defRPr sz="1200"/>
            </a:lvl1pPr>
          </a:lstStyle>
          <a:p>
            <a:pPr>
              <a:defRPr/>
            </a:pPr>
            <a:fld id="{D52DB934-9AF2-4FBE-B712-AC279C855D5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0C68E-1FD4-B4CE-586B-33EC817CC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ço Reservado para Imagem de Slide 1">
            <a:extLst>
              <a:ext uri="{FF2B5EF4-FFF2-40B4-BE49-F238E27FC236}">
                <a16:creationId xmlns:a16="http://schemas.microsoft.com/office/drawing/2014/main" id="{182DAC4A-D860-84BC-2BAD-5B6C594D1E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Espaço Reservado para Anotações 2">
            <a:extLst>
              <a:ext uri="{FF2B5EF4-FFF2-40B4-BE49-F238E27FC236}">
                <a16:creationId xmlns:a16="http://schemas.microsoft.com/office/drawing/2014/main" id="{2C6344EB-F2B7-7598-E111-AFBCC0FB9B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 dirty="0"/>
          </a:p>
        </p:txBody>
      </p:sp>
      <p:sp>
        <p:nvSpPr>
          <p:cNvPr id="10244" name="Espaço Reservado para Número de Slide 3">
            <a:extLst>
              <a:ext uri="{FF2B5EF4-FFF2-40B4-BE49-F238E27FC236}">
                <a16:creationId xmlns:a16="http://schemas.microsoft.com/office/drawing/2014/main" id="{0C83C04F-5C50-1BAE-B23A-03C7293787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38164ED-7AE5-4CBB-955D-2F20FEE62BEA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19364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4ADD5-7004-A35A-04B2-6B9FBF65A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67F0EEB-F217-86C4-9066-D5E7AE38DA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EAC6793-3AF2-48AD-8F48-36F01027A8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52AF9CB-0C46-A556-25D9-3E53CC3497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2DB934-9AF2-4FBE-B712-AC279C855D57}" type="slidenum">
              <a:rPr lang="pt-BR" smtClean="0"/>
              <a:pPr>
                <a:defRPr/>
              </a:pPr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3121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2DB934-9AF2-4FBE-B712-AC279C855D57}" type="slidenum">
              <a:rPr lang="pt-BR" smtClean="0"/>
              <a:pPr>
                <a:defRPr/>
              </a:pPr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0863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BDB09-CDDE-1A2E-28CB-7958F7492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C1A48F6-772B-6194-74C5-1737E08DA1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B2E03BD-B941-A463-5252-B383BD6DB6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5CEC65F-DBBF-0300-ADE0-B3239A58F0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2DB934-9AF2-4FBE-B712-AC279C855D57}" type="slidenum">
              <a:rPr lang="pt-BR" smtClean="0"/>
              <a:pPr>
                <a:defRPr/>
              </a:pPr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824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2DB934-9AF2-4FBE-B712-AC279C855D57}" type="slidenum">
              <a:rPr lang="pt-BR" smtClean="0"/>
              <a:pPr>
                <a:defRPr/>
              </a:pPr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42983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426D8-4FBA-6B18-2952-CD2AFB511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9FDAA23-A60C-190F-05D3-B118B2D690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D7193A7-5A25-7AF8-E920-E1090FF710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20477F7-5425-3522-BB6D-2446B2841F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2DB934-9AF2-4FBE-B712-AC279C855D57}" type="slidenum">
              <a:rPr lang="pt-BR" smtClean="0"/>
              <a:pPr>
                <a:defRPr/>
              </a:pPr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8833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12C7D-6F96-A1AE-F1AF-1EB02BA5F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2D32ED0-7C9C-FA73-9230-76B578371D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E7629E0-8920-43FB-1668-BB6E3DBAAF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372B2D7-AC43-E635-87B2-22238F6F4F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2DB934-9AF2-4FBE-B712-AC279C855D57}" type="slidenum">
              <a:rPr lang="pt-BR" smtClean="0"/>
              <a:pPr>
                <a:defRPr/>
              </a:pPr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5254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6">
            <a:extLst>
              <a:ext uri="{FF2B5EF4-FFF2-40B4-BE49-F238E27FC236}">
                <a16:creationId xmlns:a16="http://schemas.microsoft.com/office/drawing/2014/main" id="{E7FBE5E8-B45E-4B92-8E34-25A28AA57F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05" b="5663"/>
          <a:stretch>
            <a:fillRect/>
          </a:stretch>
        </p:blipFill>
        <p:spPr bwMode="auto">
          <a:xfrm>
            <a:off x="0" y="0"/>
            <a:ext cx="12192000" cy="689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2139351"/>
            <a:ext cx="9144000" cy="2164241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4395668"/>
            <a:ext cx="9144000" cy="1392657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564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6">
            <a:extLst>
              <a:ext uri="{FF2B5EF4-FFF2-40B4-BE49-F238E27FC236}">
                <a16:creationId xmlns:a16="http://schemas.microsoft.com/office/drawing/2014/main" id="{5C88E538-BF6E-4C0B-B6DC-4D24B3DF80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r="-2" b="6197"/>
          <a:stretch>
            <a:fillRect/>
          </a:stretch>
        </p:blipFill>
        <p:spPr bwMode="auto">
          <a:xfrm>
            <a:off x="0" y="-11113"/>
            <a:ext cx="12192000" cy="688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Agrupar 16">
            <a:extLst>
              <a:ext uri="{FF2B5EF4-FFF2-40B4-BE49-F238E27FC236}">
                <a16:creationId xmlns:a16="http://schemas.microsoft.com/office/drawing/2014/main" id="{45C94F17-4457-4F56-9A1D-989FD8DDB3BC}"/>
              </a:ext>
            </a:extLst>
          </p:cNvPr>
          <p:cNvGrpSpPr>
            <a:grpSpLocks/>
          </p:cNvGrpSpPr>
          <p:nvPr/>
        </p:nvGrpSpPr>
        <p:grpSpPr bwMode="auto">
          <a:xfrm>
            <a:off x="3303588" y="6116638"/>
            <a:ext cx="8888412" cy="752475"/>
            <a:chOff x="3303917" y="6116127"/>
            <a:chExt cx="8888083" cy="753543"/>
          </a:xfrm>
        </p:grpSpPr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B889802D-7416-41AE-A405-DDA2C3AD27B5}"/>
                </a:ext>
              </a:extLst>
            </p:cNvPr>
            <p:cNvSpPr/>
            <p:nvPr/>
          </p:nvSpPr>
          <p:spPr>
            <a:xfrm>
              <a:off x="3303917" y="6116127"/>
              <a:ext cx="8888083" cy="7535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/>
            </a:p>
          </p:txBody>
        </p:sp>
        <p:pic>
          <p:nvPicPr>
            <p:cNvPr id="7" name="Imagem 9">
              <a:extLst>
                <a:ext uri="{FF2B5EF4-FFF2-40B4-BE49-F238E27FC236}">
                  <a16:creationId xmlns:a16="http://schemas.microsoft.com/office/drawing/2014/main" id="{5B756DC8-7FD1-4837-B481-4DFF8A00B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423" t="86873" r="30745" b="2133"/>
            <a:stretch>
              <a:fillRect/>
            </a:stretch>
          </p:blipFill>
          <p:spPr bwMode="auto">
            <a:xfrm>
              <a:off x="3303917" y="6116127"/>
              <a:ext cx="1686377" cy="7535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57086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0B960AC-4019-45DD-B31F-3D261E875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DB306-466F-4853-840F-E68C9049E662}" type="datetimeFigureOut">
              <a:rPr lang="pt-BR"/>
              <a:pPr>
                <a:defRPr/>
              </a:pPr>
              <a:t>26/11/2025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4B70451-61CA-46D6-8DA4-8DBA6F65A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8245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6">
            <a:extLst>
              <a:ext uri="{FF2B5EF4-FFF2-40B4-BE49-F238E27FC236}">
                <a16:creationId xmlns:a16="http://schemas.microsoft.com/office/drawing/2014/main" id="{DBC96780-690E-4981-90C8-07F936719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r="-2" b="6197"/>
          <a:stretch>
            <a:fillRect/>
          </a:stretch>
        </p:blipFill>
        <p:spPr bwMode="auto">
          <a:xfrm>
            <a:off x="0" y="-11113"/>
            <a:ext cx="12192000" cy="688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Agrupar 7">
            <a:extLst>
              <a:ext uri="{FF2B5EF4-FFF2-40B4-BE49-F238E27FC236}">
                <a16:creationId xmlns:a16="http://schemas.microsoft.com/office/drawing/2014/main" id="{22A26E62-C8E8-4522-88EF-C1F9E0496162}"/>
              </a:ext>
            </a:extLst>
          </p:cNvPr>
          <p:cNvGrpSpPr>
            <a:grpSpLocks/>
          </p:cNvGrpSpPr>
          <p:nvPr/>
        </p:nvGrpSpPr>
        <p:grpSpPr bwMode="auto">
          <a:xfrm>
            <a:off x="3303588" y="6116638"/>
            <a:ext cx="8888412" cy="752475"/>
            <a:chOff x="3303917" y="6116127"/>
            <a:chExt cx="8888083" cy="753543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A7C7055F-E7CA-4B09-9226-0F28B6C065DF}"/>
                </a:ext>
              </a:extLst>
            </p:cNvPr>
            <p:cNvSpPr/>
            <p:nvPr/>
          </p:nvSpPr>
          <p:spPr>
            <a:xfrm>
              <a:off x="3303917" y="6116127"/>
              <a:ext cx="8888083" cy="7535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/>
            </a:p>
          </p:txBody>
        </p:sp>
        <p:pic>
          <p:nvPicPr>
            <p:cNvPr id="8" name="Imagem 9">
              <a:extLst>
                <a:ext uri="{FF2B5EF4-FFF2-40B4-BE49-F238E27FC236}">
                  <a16:creationId xmlns:a16="http://schemas.microsoft.com/office/drawing/2014/main" id="{AF12144C-85B4-4002-94FA-FD1ED4C99C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423" t="86873" r="30745" b="2133"/>
            <a:stretch>
              <a:fillRect/>
            </a:stretch>
          </p:blipFill>
          <p:spPr bwMode="auto">
            <a:xfrm>
              <a:off x="3303917" y="6116127"/>
              <a:ext cx="1686377" cy="7535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Imagem 10">
              <a:extLst>
                <a:ext uri="{FF2B5EF4-FFF2-40B4-BE49-F238E27FC236}">
                  <a16:creationId xmlns:a16="http://schemas.microsoft.com/office/drawing/2014/main" id="{446CE18E-71E6-4A89-883C-A5644870E0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039" t="87737" r="1517" b="1270"/>
            <a:stretch>
              <a:fillRect/>
            </a:stretch>
          </p:blipFill>
          <p:spPr bwMode="auto">
            <a:xfrm>
              <a:off x="10065086" y="6116128"/>
              <a:ext cx="2126914" cy="7535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98249EF1-F93C-436D-A3AA-692BC5C8CD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47051" y="6267153"/>
              <a:ext cx="2393861" cy="50872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pt-BR" altLang="pt-BR" sz="1300">
                  <a:latin typeface="Signika" panose="02010003020600000004"/>
                </a:rPr>
                <a:t>SECRETARIA ESPECIAL DE </a:t>
              </a:r>
              <a:r>
                <a:rPr lang="pt-BR" altLang="pt-BR" sz="1300" b="1">
                  <a:latin typeface="Signika" panose="02010003020600000004"/>
                </a:rPr>
                <a:t>PREVIDÊNCIA E TRABALHO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0501F18D-3E81-46F8-A202-E9618E592A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27886" y="6263974"/>
              <a:ext cx="1396948" cy="49282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pt-BR" altLang="pt-BR" sz="1300">
                  <a:latin typeface="Signika" panose="02010003020600000004"/>
                </a:rPr>
                <a:t>SECRETARIA DE</a:t>
              </a:r>
            </a:p>
            <a:p>
              <a:pPr eaLnBrk="1" hangingPunct="1">
                <a:defRPr/>
              </a:pPr>
              <a:r>
                <a:rPr lang="pt-BR" altLang="pt-BR" sz="1300" b="1">
                  <a:latin typeface="Signika" panose="02010003020600000004"/>
                </a:rPr>
                <a:t>TRABALHO</a:t>
              </a: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4C1EDFD4-FE86-4D07-84F8-C7464C0E5A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77405" y="6267153"/>
              <a:ext cx="1379487" cy="49123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pt-BR" altLang="pt-BR" sz="1300">
                  <a:latin typeface="Signika" panose="02010003020600000004"/>
                </a:rPr>
                <a:t>MINISTÉRIO DA</a:t>
              </a:r>
            </a:p>
            <a:p>
              <a:pPr eaLnBrk="1" hangingPunct="1">
                <a:defRPr/>
              </a:pPr>
              <a:r>
                <a:rPr lang="pt-BR" altLang="pt-BR" sz="1300" b="1">
                  <a:latin typeface="Signika" panose="02010003020600000004"/>
                </a:rPr>
                <a:t>ECONOMIA</a:t>
              </a: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3" name="Espaço Reservado para Data 4">
            <a:extLst>
              <a:ext uri="{FF2B5EF4-FFF2-40B4-BE49-F238E27FC236}">
                <a16:creationId xmlns:a16="http://schemas.microsoft.com/office/drawing/2014/main" id="{ABC75587-3893-4B08-8713-2D3760347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99E17-C5A2-4A42-9962-220C25F875C0}" type="datetimeFigureOut">
              <a:rPr lang="pt-BR"/>
              <a:pPr>
                <a:defRPr/>
              </a:pPr>
              <a:t>26/11/2025</a:t>
            </a:fld>
            <a:endParaRPr lang="pt-BR"/>
          </a:p>
        </p:txBody>
      </p:sp>
      <p:sp>
        <p:nvSpPr>
          <p:cNvPr id="14" name="Espaço Reservado para Rodapé 5">
            <a:extLst>
              <a:ext uri="{FF2B5EF4-FFF2-40B4-BE49-F238E27FC236}">
                <a16:creationId xmlns:a16="http://schemas.microsoft.com/office/drawing/2014/main" id="{B7BAFC9A-9964-45F1-B81C-7FAA9902A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5" name="Espaço Reservado para Número de Slide 6">
            <a:extLst>
              <a:ext uri="{FF2B5EF4-FFF2-40B4-BE49-F238E27FC236}">
                <a16:creationId xmlns:a16="http://schemas.microsoft.com/office/drawing/2014/main" id="{21E8E46A-9A21-4CB6-A845-60B2E3515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776FB7-5E28-430B-B623-0EE7F47C8EC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83536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9E54B5F7-0FA4-428F-B1B5-97F47A6F5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r="-2" b="6197"/>
          <a:stretch>
            <a:fillRect/>
          </a:stretch>
        </p:blipFill>
        <p:spPr bwMode="auto">
          <a:xfrm>
            <a:off x="0" y="-11113"/>
            <a:ext cx="12192000" cy="688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Agrupar 9">
            <a:extLst>
              <a:ext uri="{FF2B5EF4-FFF2-40B4-BE49-F238E27FC236}">
                <a16:creationId xmlns:a16="http://schemas.microsoft.com/office/drawing/2014/main" id="{44A52175-C1FC-4358-BA67-51BAC6413685}"/>
              </a:ext>
            </a:extLst>
          </p:cNvPr>
          <p:cNvGrpSpPr>
            <a:grpSpLocks/>
          </p:cNvGrpSpPr>
          <p:nvPr/>
        </p:nvGrpSpPr>
        <p:grpSpPr bwMode="auto">
          <a:xfrm>
            <a:off x="3303588" y="6116638"/>
            <a:ext cx="8888412" cy="752475"/>
            <a:chOff x="3303917" y="6116127"/>
            <a:chExt cx="8888083" cy="753543"/>
          </a:xfrm>
        </p:grpSpPr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E073D32D-1E1F-45B4-BC16-5308ED9F7B0A}"/>
                </a:ext>
              </a:extLst>
            </p:cNvPr>
            <p:cNvSpPr/>
            <p:nvPr/>
          </p:nvSpPr>
          <p:spPr>
            <a:xfrm>
              <a:off x="3303917" y="6116127"/>
              <a:ext cx="8888083" cy="7535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/>
            </a:p>
          </p:txBody>
        </p:sp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519A1F6B-88D7-417B-B1B3-4F7FFC7AC2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423" t="86873" r="30745" b="2133"/>
            <a:stretch>
              <a:fillRect/>
            </a:stretch>
          </p:blipFill>
          <p:spPr bwMode="auto">
            <a:xfrm>
              <a:off x="3303917" y="6116127"/>
              <a:ext cx="1686377" cy="7535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51404E15-7092-4672-8281-ECAFCD916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039" t="87737" r="1517" b="1270"/>
            <a:stretch>
              <a:fillRect/>
            </a:stretch>
          </p:blipFill>
          <p:spPr bwMode="auto">
            <a:xfrm>
              <a:off x="10065086" y="6116128"/>
              <a:ext cx="2126914" cy="7535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D4AAC348-3860-4DF9-93F0-DFE216D3A7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47051" y="6267153"/>
              <a:ext cx="2393861" cy="50872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pt-BR" altLang="pt-BR" sz="1300">
                  <a:latin typeface="Signika" panose="02010003020600000004"/>
                </a:rPr>
                <a:t>SECRETARIA ESPECIAL DE </a:t>
              </a:r>
              <a:r>
                <a:rPr lang="pt-BR" altLang="pt-BR" sz="1300" b="1">
                  <a:latin typeface="Signika" panose="02010003020600000004"/>
                </a:rPr>
                <a:t>PREVIDÊNCIA E TRABALHO</a:t>
              </a: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C65F091A-BA2B-48D5-B113-E3D3CA2710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27886" y="6263974"/>
              <a:ext cx="1396948" cy="49282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pt-BR" altLang="pt-BR" sz="1300">
                  <a:latin typeface="Signika" panose="02010003020600000004"/>
                </a:rPr>
                <a:t>SECRETARIA DE</a:t>
              </a:r>
            </a:p>
            <a:p>
              <a:pPr eaLnBrk="1" hangingPunct="1">
                <a:defRPr/>
              </a:pPr>
              <a:r>
                <a:rPr lang="pt-BR" altLang="pt-BR" sz="1300" b="1">
                  <a:latin typeface="Signika" panose="02010003020600000004"/>
                </a:rPr>
                <a:t>TRABALHO</a:t>
              </a: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143CDA40-B8A5-4CC1-9429-7E8A9A1AA7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77405" y="6267153"/>
              <a:ext cx="1379487" cy="49123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pt-BR" altLang="pt-BR" sz="1300">
                  <a:latin typeface="Signika" panose="02010003020600000004"/>
                </a:rPr>
                <a:t>MINISTÉRIO DA</a:t>
              </a:r>
            </a:p>
            <a:p>
              <a:pPr eaLnBrk="1" hangingPunct="1">
                <a:defRPr/>
              </a:pPr>
              <a:r>
                <a:rPr lang="pt-BR" altLang="pt-BR" sz="1300" b="1">
                  <a:latin typeface="Signika" panose="02010003020600000004"/>
                </a:rPr>
                <a:t>ECONOMIA</a:t>
              </a: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5" name="Espaço Reservado para Data 6">
            <a:extLst>
              <a:ext uri="{FF2B5EF4-FFF2-40B4-BE49-F238E27FC236}">
                <a16:creationId xmlns:a16="http://schemas.microsoft.com/office/drawing/2014/main" id="{154D5C48-01BF-46AD-8ADA-951E9F8EA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9ECB3-F9B6-4011-AA43-943A70432E2B}" type="datetimeFigureOut">
              <a:rPr lang="pt-BR"/>
              <a:pPr>
                <a:defRPr/>
              </a:pPr>
              <a:t>26/11/2025</a:t>
            </a:fld>
            <a:endParaRPr lang="pt-BR"/>
          </a:p>
        </p:txBody>
      </p:sp>
      <p:sp>
        <p:nvSpPr>
          <p:cNvPr id="16" name="Espaço Reservado para Rodapé 7">
            <a:extLst>
              <a:ext uri="{FF2B5EF4-FFF2-40B4-BE49-F238E27FC236}">
                <a16:creationId xmlns:a16="http://schemas.microsoft.com/office/drawing/2014/main" id="{006500D1-D7C5-4DAF-ABDA-DCDD93CE3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7" name="Espaço Reservado para Número de Slide 8">
            <a:extLst>
              <a:ext uri="{FF2B5EF4-FFF2-40B4-BE49-F238E27FC236}">
                <a16:creationId xmlns:a16="http://schemas.microsoft.com/office/drawing/2014/main" id="{D7339334-8F8E-4DEC-AB0F-A292DD121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FA145-AE90-47F1-871B-13EFE16ACEB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41212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>
            <a:extLst>
              <a:ext uri="{FF2B5EF4-FFF2-40B4-BE49-F238E27FC236}">
                <a16:creationId xmlns:a16="http://schemas.microsoft.com/office/drawing/2014/main" id="{B4C7DC63-E9AC-4C3C-A5D5-098D6B1F7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41C2D-33C5-4F2D-80EE-1D09D8D3F63A}" type="datetimeFigureOut">
              <a:rPr lang="pt-BR"/>
              <a:pPr>
                <a:defRPr/>
              </a:pPr>
              <a:t>26/11/2025</a:t>
            </a:fld>
            <a:endParaRPr lang="pt-BR"/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1E7E4653-14F6-4073-AD57-C0893C8EA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FCAB9B3A-4825-45D6-94C4-0F7C2305E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B8CA1-6681-44F0-B97D-9D4FDFA454E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0696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6">
            <a:extLst>
              <a:ext uri="{FF2B5EF4-FFF2-40B4-BE49-F238E27FC236}">
                <a16:creationId xmlns:a16="http://schemas.microsoft.com/office/drawing/2014/main" id="{E2534D37-D3E0-4728-99C7-3F4BE75B92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r="-2" b="6197"/>
          <a:stretch>
            <a:fillRect/>
          </a:stretch>
        </p:blipFill>
        <p:spPr bwMode="auto">
          <a:xfrm>
            <a:off x="0" y="-11113"/>
            <a:ext cx="12192000" cy="688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Espaço Reservado para Data 1">
            <a:extLst>
              <a:ext uri="{FF2B5EF4-FFF2-40B4-BE49-F238E27FC236}">
                <a16:creationId xmlns:a16="http://schemas.microsoft.com/office/drawing/2014/main" id="{5D98B70F-0010-43FE-83B9-A542DC886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24D425-2342-43F4-9CA8-FD32AD419D72}" type="datetimeFigureOut">
              <a:rPr lang="pt-BR"/>
              <a:pPr>
                <a:defRPr/>
              </a:pPr>
              <a:t>26/11/2025</a:t>
            </a:fld>
            <a:endParaRPr lang="pt-BR"/>
          </a:p>
        </p:txBody>
      </p:sp>
      <p:sp>
        <p:nvSpPr>
          <p:cNvPr id="11" name="Espaço Reservado para Rodapé 2">
            <a:extLst>
              <a:ext uri="{FF2B5EF4-FFF2-40B4-BE49-F238E27FC236}">
                <a16:creationId xmlns:a16="http://schemas.microsoft.com/office/drawing/2014/main" id="{3CE1F797-2649-4D8C-9F21-CBFCB8F41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2" name="Espaço Reservado para Número de Slide 3">
            <a:extLst>
              <a:ext uri="{FF2B5EF4-FFF2-40B4-BE49-F238E27FC236}">
                <a16:creationId xmlns:a16="http://schemas.microsoft.com/office/drawing/2014/main" id="{6B5F4331-BDBA-487D-95D8-D30E5B320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BC73F-C545-4C5B-A57C-6D52DD4E482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36935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68C2F9D2-43B4-4DC0-879A-DF7146B59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7F549-FFB3-4957-9DCE-D62D0A82D274}" type="datetimeFigureOut">
              <a:rPr lang="pt-BR"/>
              <a:pPr>
                <a:defRPr/>
              </a:pPr>
              <a:t>26/11/2025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229AA553-EA3E-42B6-8F0C-A55AB07D3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A11ECB41-D558-4CB9-97A4-973192FD1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C95C4-7D60-4DF4-BE75-9F0061838DD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91195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6D7FBB46-0FE6-4ED7-A10B-BD03679E4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2A97A-6E07-4FDC-B3E5-BBCB0F79FCB8}" type="datetimeFigureOut">
              <a:rPr lang="pt-BR"/>
              <a:pPr>
                <a:defRPr/>
              </a:pPr>
              <a:t>26/11/2025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A23D5FBA-CE75-4C3D-84B1-68A15EBC2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149ED3BC-35A1-4DDE-AD1E-4D3DA5FFB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D25F7-CA89-4A63-8A1A-0F2F74EDA9E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74114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0CDB1DD-96E9-492A-A583-807352731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5900F-7142-412F-A5F9-389D605A44B8}" type="datetimeFigureOut">
              <a:rPr lang="pt-BR"/>
              <a:pPr>
                <a:defRPr/>
              </a:pPr>
              <a:t>26/11/2025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9455BE5-FEC4-4525-B45E-D209F0739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9C0907-8BA2-443A-B01A-0247881D6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DC1DF-BDD1-4751-9307-A390170A277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62624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356077-D441-46EE-9768-98DD28399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18FBF-8E89-4D87-8511-FE6D803D89EE}" type="datetimeFigureOut">
              <a:rPr lang="pt-BR"/>
              <a:pPr>
                <a:defRPr/>
              </a:pPr>
              <a:t>26/11/2025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2C2CB37-F969-4E5B-9E65-504A423B3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D5521B0-80B3-4DE6-801A-4E9E0B166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90850-3DB6-48EB-B25E-994CAE3609C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00618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4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71C70A-3911-4A51-A4C4-DC2D3C8969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48F624-32F5-4BA4-8724-330331EE8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126164"/>
            <a:ext cx="1398073" cy="595311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CC7014D-1B31-4666-B61D-9FA1037E89F6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653795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>
            <a:extLst>
              <a:ext uri="{FF2B5EF4-FFF2-40B4-BE49-F238E27FC236}">
                <a16:creationId xmlns:a16="http://schemas.microsoft.com/office/drawing/2014/main" id="{28B8BAE3-0693-4282-B51A-7CE43E2E75C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</a:p>
        </p:txBody>
      </p:sp>
      <p:sp>
        <p:nvSpPr>
          <p:cNvPr id="1027" name="Espaço Reservado para Texto 2">
            <a:extLst>
              <a:ext uri="{FF2B5EF4-FFF2-40B4-BE49-F238E27FC236}">
                <a16:creationId xmlns:a16="http://schemas.microsoft.com/office/drawing/2014/main" id="{8F067A89-5475-4A9B-80AB-A596F7231E2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FE3E42-ED17-4E23-B0E0-B735C4FA7C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3096797-54AF-41F6-9C23-C9416DEDD59B}" type="datetimeFigureOut">
              <a:rPr lang="pt-BR"/>
              <a:pPr>
                <a:defRPr/>
              </a:pPr>
              <a:t>26/11/2025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1CA6056-1BD8-4484-BE27-F538FA4474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847E060-23CB-4553-B806-91D19D7827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711A0B0-8792-4EE9-8F35-2649258EA08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76" r:id="rId1"/>
    <p:sldLayoutId id="2147485077" r:id="rId2"/>
    <p:sldLayoutId id="2147485070" r:id="rId3"/>
    <p:sldLayoutId id="2147485078" r:id="rId4"/>
    <p:sldLayoutId id="2147485079" r:id="rId5"/>
    <p:sldLayoutId id="2147485071" r:id="rId6"/>
    <p:sldLayoutId id="2147485080" r:id="rId7"/>
    <p:sldLayoutId id="2147485072" r:id="rId8"/>
    <p:sldLayoutId id="2147485073" r:id="rId9"/>
    <p:sldLayoutId id="2147485074" r:id="rId10"/>
    <p:sldLayoutId id="2147485075" r:id="rId11"/>
    <p:sldLayoutId id="2147485081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eforum.org/publications/global-gender-gap-report-2025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www.dieese.org.br/boletimespecial/2025/conscienciaNegra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eese.org.br/boletimespecial/2025/conscienciaNegra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B4B61-5B43-9E39-1965-1B0BFF5EB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>
            <a:extLst>
              <a:ext uri="{FF2B5EF4-FFF2-40B4-BE49-F238E27FC236}">
                <a16:creationId xmlns:a16="http://schemas.microsoft.com/office/drawing/2014/main" id="{75B8638D-C3FA-5A3C-07B7-FFC8F08B4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150" y="6053138"/>
            <a:ext cx="214788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AD4677F1-F2CE-C52F-D8DD-B29D576A80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9543" y="2354220"/>
            <a:ext cx="8312913" cy="2677732"/>
          </a:xfrm>
        </p:spPr>
        <p:txBody>
          <a:bodyPr/>
          <a:lstStyle/>
          <a:p>
            <a:br>
              <a:rPr lang="pt-BR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pt-BR" sz="3600" b="0" i="0" u="none" strike="noStrike" baseline="0" dirty="0">
                <a:latin typeface="+mn-lt"/>
              </a:rPr>
              <a:t> </a:t>
            </a:r>
            <a:br>
              <a:rPr lang="pt-BR" sz="3600" b="0" i="0" u="none" strike="noStrike" baseline="0" dirty="0">
                <a:latin typeface="+mn-lt"/>
              </a:rPr>
            </a:br>
            <a:br>
              <a:rPr lang="pt-BR" sz="3600" b="0" i="0" u="none" strike="noStrike" baseline="0" dirty="0">
                <a:latin typeface="+mn-lt"/>
              </a:rPr>
            </a:br>
            <a:br>
              <a:rPr lang="pt-BR" sz="3600" b="0" i="0" u="none" strike="noStrike" baseline="0" dirty="0">
                <a:latin typeface="+mn-lt"/>
              </a:rPr>
            </a:br>
            <a:br>
              <a:rPr lang="pt-BR" sz="3600" b="0" i="0" u="none" strike="noStrike" baseline="0" dirty="0">
                <a:latin typeface="+mn-lt"/>
              </a:rPr>
            </a:br>
            <a:br>
              <a:rPr lang="pt-BR" sz="3600" b="0" i="0" u="none" strike="noStrike" baseline="0" dirty="0">
                <a:latin typeface="+mn-lt"/>
              </a:rPr>
            </a:br>
            <a:br>
              <a:rPr lang="pt-BR" sz="3600" b="0" i="0" u="none" strike="noStrike" baseline="0" dirty="0">
                <a:latin typeface="+mn-lt"/>
              </a:rPr>
            </a:br>
            <a:br>
              <a:rPr lang="pt-BR" sz="3600" b="0" i="0" u="none" strike="noStrike" baseline="0" dirty="0">
                <a:latin typeface="+mn-lt"/>
              </a:rPr>
            </a:br>
            <a:br>
              <a:rPr lang="pt-BR" sz="3600" b="0" i="0" u="none" strike="noStrike" baseline="0" dirty="0">
                <a:latin typeface="+mn-lt"/>
              </a:rPr>
            </a:br>
            <a:br>
              <a:rPr lang="pt-BR" sz="3600" b="0" i="0" u="none" strike="noStrike" baseline="0" dirty="0">
                <a:latin typeface="+mn-lt"/>
              </a:rPr>
            </a:br>
            <a:br>
              <a:rPr lang="pt-BR" sz="3600" b="0" i="0" u="none" strike="noStrike" baseline="0" dirty="0">
                <a:latin typeface="+mn-lt"/>
              </a:rPr>
            </a:br>
            <a:br>
              <a:rPr lang="pt-BR" sz="3600" b="0" i="0" u="none" strike="noStrike" baseline="0" dirty="0">
                <a:latin typeface="+mn-lt"/>
              </a:rPr>
            </a:br>
            <a:br>
              <a:rPr lang="pt-BR" sz="3600" b="0" i="0" u="none" strike="noStrike" baseline="0" dirty="0">
                <a:latin typeface="+mn-lt"/>
              </a:rPr>
            </a:br>
            <a:br>
              <a:rPr lang="pt-BR" sz="3600" b="0" i="0" u="none" strike="noStrike" baseline="0" dirty="0">
                <a:latin typeface="+mn-lt"/>
              </a:rPr>
            </a:br>
            <a:br>
              <a:rPr lang="pt-BR" sz="3600" b="0" i="0" u="none" strike="noStrike" baseline="0" dirty="0">
                <a:latin typeface="+mn-lt"/>
              </a:rPr>
            </a:br>
            <a:br>
              <a:rPr lang="pt-BR" sz="3600" b="0" i="0" u="none" strike="noStrike" baseline="0" dirty="0">
                <a:latin typeface="+mn-lt"/>
              </a:rPr>
            </a:br>
            <a:br>
              <a:rPr lang="pt-BR" sz="3600" b="0" i="0" u="none" strike="noStrike" baseline="0" dirty="0">
                <a:latin typeface="+mn-lt"/>
              </a:rPr>
            </a:br>
            <a:br>
              <a:rPr lang="pt-BR" sz="3600" b="0" i="0" u="none" strike="noStrike" baseline="0" dirty="0">
                <a:latin typeface="+mn-lt"/>
              </a:rPr>
            </a:br>
            <a:br>
              <a:rPr lang="pt-BR" sz="3600" b="0" i="0" u="none" strike="noStrike" baseline="0" dirty="0">
                <a:latin typeface="+mn-lt"/>
              </a:rPr>
            </a:br>
            <a:br>
              <a:rPr lang="pt-BR" sz="3600" dirty="0">
                <a:solidFill>
                  <a:schemeClr val="bg1"/>
                </a:solidFill>
                <a:latin typeface="+mn-lt"/>
                <a:ea typeface="Bulo-Black" panose="02000000000000000000" pitchFamily="50" charset="0"/>
                <a:cs typeface="Arial" panose="020B0604020202020204" pitchFamily="34" charset="0"/>
              </a:rPr>
            </a:br>
            <a:br>
              <a:rPr lang="pt-BR" sz="3200" dirty="0">
                <a:solidFill>
                  <a:schemeClr val="bg1"/>
                </a:solidFill>
                <a:latin typeface="+mn-lt"/>
                <a:ea typeface="Bulo-Black" panose="02000000000000000000" pitchFamily="50" charset="0"/>
                <a:cs typeface="Arial" panose="020B0604020202020204" pitchFamily="34" charset="0"/>
              </a:rPr>
            </a:br>
            <a:br>
              <a:rPr lang="pt-BR" sz="3200" dirty="0">
                <a:solidFill>
                  <a:schemeClr val="bg1"/>
                </a:solidFill>
                <a:latin typeface="+mn-lt"/>
                <a:ea typeface="Bulo-Black" panose="02000000000000000000" pitchFamily="50" charset="0"/>
                <a:cs typeface="Arial" panose="020B0604020202020204" pitchFamily="34" charset="0"/>
              </a:rPr>
            </a:br>
            <a:br>
              <a:rPr lang="pt-BR" sz="3200" dirty="0">
                <a:solidFill>
                  <a:schemeClr val="bg1"/>
                </a:solidFill>
                <a:latin typeface="+mn-lt"/>
                <a:ea typeface="Bulo-Black" panose="02000000000000000000" pitchFamily="50" charset="0"/>
                <a:cs typeface="Arial" panose="020B0604020202020204" pitchFamily="34" charset="0"/>
              </a:rPr>
            </a:br>
            <a:br>
              <a:rPr lang="pt-BR" sz="3200" dirty="0">
                <a:solidFill>
                  <a:schemeClr val="bg1"/>
                </a:solidFill>
                <a:latin typeface="+mn-lt"/>
                <a:ea typeface="Bulo-Black" panose="02000000000000000000" pitchFamily="50" charset="0"/>
                <a:cs typeface="Arial" panose="020B0604020202020204" pitchFamily="34" charset="0"/>
              </a:rPr>
            </a:br>
            <a:br>
              <a:rPr lang="pt-BR" sz="3200" dirty="0">
                <a:solidFill>
                  <a:schemeClr val="bg1"/>
                </a:solidFill>
                <a:latin typeface="+mn-lt"/>
                <a:ea typeface="Bulo-Black" panose="02000000000000000000" pitchFamily="50" charset="0"/>
                <a:cs typeface="Arial" panose="020B0604020202020204" pitchFamily="34" charset="0"/>
              </a:rPr>
            </a:br>
            <a:br>
              <a:rPr lang="pt-BR" sz="3200" dirty="0">
                <a:solidFill>
                  <a:schemeClr val="bg1"/>
                </a:solidFill>
                <a:latin typeface="+mn-lt"/>
                <a:ea typeface="Bulo-Black" panose="02000000000000000000" pitchFamily="50" charset="0"/>
                <a:cs typeface="Arial" panose="020B0604020202020204" pitchFamily="34" charset="0"/>
              </a:rPr>
            </a:br>
            <a:r>
              <a:rPr lang="pt-BR" sz="4000" dirty="0">
                <a:latin typeface="+mn-lt"/>
                <a:ea typeface="Bulo-Black" panose="02000000000000000000" pitchFamily="50" charset="0"/>
                <a:cs typeface="Arial" panose="020B0604020202020204" pitchFamily="34" charset="0"/>
              </a:rPr>
              <a:t>NR-01 E OS MECANISMOS DE PROMOÇÃO DA IGUALDADE NO AMBIENTE DE TRABALHO</a:t>
            </a:r>
            <a:br>
              <a:rPr lang="pt-BR" sz="3600" dirty="0">
                <a:solidFill>
                  <a:schemeClr val="accent4"/>
                </a:solidFill>
                <a:latin typeface="+mn-lt"/>
                <a:ea typeface="Bulo-Black" panose="02000000000000000000" pitchFamily="50" charset="0"/>
                <a:cs typeface="Arial" panose="020B0604020202020204" pitchFamily="34" charset="0"/>
              </a:rPr>
            </a:br>
            <a:endParaRPr lang="pt-BR" sz="3600" dirty="0">
              <a:latin typeface="+mn-lt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3A3DB6DA-69A6-E5EF-3D61-F2E219CC1C65}"/>
              </a:ext>
            </a:extLst>
          </p:cNvPr>
          <p:cNvSpPr/>
          <p:nvPr/>
        </p:nvSpPr>
        <p:spPr>
          <a:xfrm>
            <a:off x="4943475" y="6153150"/>
            <a:ext cx="4800600" cy="48577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2B383F8-F6B4-3A10-9C61-666D05244A52}"/>
              </a:ext>
            </a:extLst>
          </p:cNvPr>
          <p:cNvSpPr txBox="1"/>
          <p:nvPr/>
        </p:nvSpPr>
        <p:spPr>
          <a:xfrm>
            <a:off x="7903407" y="4807721"/>
            <a:ext cx="4698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i="1" dirty="0">
                <a:solidFill>
                  <a:schemeClr val="bg1"/>
                </a:solidFill>
              </a:rPr>
              <a:t>JEANE SALES ALVES</a:t>
            </a:r>
          </a:p>
          <a:p>
            <a:pPr algn="ctr"/>
            <a:r>
              <a:rPr lang="pt-BR" sz="1500" i="1" dirty="0">
                <a:solidFill>
                  <a:schemeClr val="bg1"/>
                </a:solidFill>
              </a:rPr>
              <a:t>AUDITORA-FISCAL DO TRABALHO</a:t>
            </a:r>
          </a:p>
          <a:p>
            <a:pPr algn="ctr"/>
            <a:r>
              <a:rPr lang="pt-BR" sz="1500" i="1" dirty="0">
                <a:solidFill>
                  <a:schemeClr val="bg1"/>
                </a:solidFill>
              </a:rPr>
              <a:t> INTEGRANTE DA CONAIGUALDADE</a:t>
            </a:r>
          </a:p>
        </p:txBody>
      </p:sp>
    </p:spTree>
    <p:extLst>
      <p:ext uri="{BB962C8B-B14F-4D97-AF65-F5344CB8AC3E}">
        <p14:creationId xmlns:p14="http://schemas.microsoft.com/office/powerpoint/2010/main" val="2801065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8F5D0-DBA6-50E0-7612-50E8EE5C7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BC1D3774-6CC6-580E-D10C-B26915029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22" y="601427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rgbClr val="0070C0"/>
                </a:solidFill>
                <a:latin typeface="Calibri" panose="020F0502020204030204" pitchFamily="34" charset="0"/>
              </a:rPr>
              <a:t>Relatório sobre a Diferença de Gênero 2025 | </a:t>
            </a:r>
            <a:br>
              <a:rPr lang="pt-BR" sz="3600" dirty="0">
                <a:solidFill>
                  <a:srgbClr val="0070C0"/>
                </a:solidFill>
                <a:latin typeface="Calibri" panose="020F0502020204030204" pitchFamily="34" charset="0"/>
              </a:rPr>
            </a:br>
            <a:r>
              <a:rPr lang="pt-BR" sz="3600" dirty="0">
                <a:solidFill>
                  <a:srgbClr val="0070C0"/>
                </a:solidFill>
                <a:latin typeface="Calibri" panose="020F0502020204030204" pitchFamily="34" charset="0"/>
              </a:rPr>
              <a:t>Fórum Econômico Mundial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6DB63BCC-B3B7-62BF-E4FD-EE7FC53A2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5811"/>
            <a:ext cx="9810750" cy="349169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O Índice Global de Diferença de Gênero compara anualmente o estado atual e a evolução da paridade de gênero em quatro dimensões (subíndices) chave: Participação e Oportunidade Econômica, Desempenho Educacional, Saúde e Sobrevivência, e Empoderamento Político.</a:t>
            </a:r>
          </a:p>
          <a:p>
            <a:pPr marL="0" indent="0" algn="ctr">
              <a:buNone/>
            </a:pPr>
            <a:r>
              <a:rPr lang="pt-BR" dirty="0">
                <a:solidFill>
                  <a:srgbClr val="FF0000"/>
                </a:solidFill>
              </a:rPr>
              <a:t>POSIÇÃO 72º NO MUNDO! </a:t>
            </a:r>
          </a:p>
          <a:p>
            <a:pPr marL="0" indent="0" algn="ctr">
              <a:buNone/>
            </a:pPr>
            <a:endParaRPr lang="pt-BR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pt-BR" dirty="0"/>
              <a:t>CHILE (22º), MÉXICO (23º), EQUADOR (25º), ARGENTINA (37º), COLOMBIA (41º), BOLÍVIA (48º), PERU (57º) E URUGUAI (71º)</a:t>
            </a:r>
          </a:p>
          <a:p>
            <a:pPr marL="0" indent="0" algn="just">
              <a:buNone/>
            </a:pPr>
            <a:endParaRPr lang="pt-BR" dirty="0">
              <a:solidFill>
                <a:srgbClr val="002060"/>
              </a:solidFill>
            </a:endParaRPr>
          </a:p>
          <a:p>
            <a:pPr algn="ctr">
              <a:buNone/>
            </a:pPr>
            <a:endParaRPr lang="pt-BR" dirty="0">
              <a:solidFill>
                <a:srgbClr val="002060"/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4E3312A-383A-7F3D-328C-B0BDA4BDE3DE}"/>
              </a:ext>
            </a:extLst>
          </p:cNvPr>
          <p:cNvSpPr txBox="1"/>
          <p:nvPr/>
        </p:nvSpPr>
        <p:spPr>
          <a:xfrm>
            <a:off x="5532699" y="5532699"/>
            <a:ext cx="6146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linkClick r:id="rId3"/>
              </a:rPr>
              <a:t>Relatório sobre a Diferença de Gênero 2025 | Fórum Econômico Mundial</a:t>
            </a:r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C64ACFC-CA99-5146-41B6-2F648CB430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69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032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A4A32-071E-7399-3AB3-B0FE63EDC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3C73174B-D28B-7EB9-9534-7BC35BA5C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22" y="601427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rgbClr val="0070C0"/>
                </a:solidFill>
                <a:latin typeface="Calibri" panose="020F0502020204030204" pitchFamily="34" charset="0"/>
              </a:rPr>
              <a:t>REALIDADE BRASILEIRA – DIEESE 2025</a:t>
            </a:r>
            <a:endParaRPr lang="pt-BR" sz="3600" dirty="0">
              <a:solidFill>
                <a:srgbClr val="0070C0"/>
              </a:solidFill>
            </a:endParaRP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184DDB23-1520-9CDC-0354-7D84E9171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5811"/>
            <a:ext cx="9810750" cy="3491693"/>
          </a:xfrm>
        </p:spPr>
        <p:txBody>
          <a:bodyPr>
            <a:normAutofit/>
          </a:bodyPr>
          <a:lstStyle/>
          <a:p>
            <a:pPr algn="just"/>
            <a:endParaRPr lang="pt-BR" dirty="0">
              <a:solidFill>
                <a:srgbClr val="002060"/>
              </a:solidFill>
            </a:endParaRPr>
          </a:p>
          <a:p>
            <a:pPr marL="0" indent="0" algn="ctr">
              <a:spcAft>
                <a:spcPts val="1200"/>
              </a:spcAft>
              <a:buNone/>
            </a:pPr>
            <a:endParaRPr lang="pt-BR" sz="3200" dirty="0"/>
          </a:p>
          <a:p>
            <a:pPr algn="ctr">
              <a:buNone/>
            </a:pPr>
            <a:endParaRPr lang="pt-BR" dirty="0">
              <a:solidFill>
                <a:srgbClr val="002060"/>
              </a:solidFill>
            </a:endParaRPr>
          </a:p>
          <a:p>
            <a:pPr algn="ctr">
              <a:buNone/>
            </a:pPr>
            <a:endParaRPr lang="pt-BR" dirty="0">
              <a:solidFill>
                <a:srgbClr val="002060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AED11B2-ED76-333C-FCC6-F38E6CAECA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392" t="16034" r="26899" b="55612"/>
          <a:stretch>
            <a:fillRect/>
          </a:stretch>
        </p:blipFill>
        <p:spPr>
          <a:xfrm>
            <a:off x="2152891" y="2060348"/>
            <a:ext cx="8406941" cy="287066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148382C-D206-255E-C717-58E78C7FAF8A}"/>
              </a:ext>
            </a:extLst>
          </p:cNvPr>
          <p:cNvSpPr txBox="1"/>
          <p:nvPr/>
        </p:nvSpPr>
        <p:spPr>
          <a:xfrm>
            <a:off x="4802626" y="5139507"/>
            <a:ext cx="7052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linkClick r:id="rId4"/>
              </a:rPr>
              <a:t>DIEESE - boletim especial - Boletim Especial - Mulheres negras acumulam funções e discriminações no trabalho - novembro/2025</a:t>
            </a:r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6E16449-9D07-54CE-552E-E86C6392A7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7" y="0"/>
            <a:ext cx="469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137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798A9-F5D7-A993-47F2-72AD6E0FF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3C761429-379F-71B1-9770-F2D1AA98F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22" y="601427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rgbClr val="0070C0"/>
                </a:solidFill>
                <a:latin typeface="Calibri" panose="020F0502020204030204" pitchFamily="34" charset="0"/>
              </a:rPr>
              <a:t>REALIDADE BRASILEIRA – DIEESE 2025</a:t>
            </a:r>
            <a:endParaRPr lang="pt-BR" sz="3600" dirty="0">
              <a:solidFill>
                <a:srgbClr val="0070C0"/>
              </a:solidFill>
            </a:endParaRP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623967B5-2BFA-CDF9-B86E-9CB38E2B1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5811"/>
            <a:ext cx="9810750" cy="3491693"/>
          </a:xfrm>
        </p:spPr>
        <p:txBody>
          <a:bodyPr>
            <a:normAutofit fontScale="92500" lnSpcReduction="20000"/>
          </a:bodyPr>
          <a:lstStyle/>
          <a:p>
            <a:pPr algn="just"/>
            <a:endParaRPr lang="pt-BR" dirty="0">
              <a:solidFill>
                <a:srgbClr val="002060"/>
              </a:solidFill>
            </a:endParaRPr>
          </a:p>
          <a:p>
            <a:pPr marL="0" indent="0" algn="just">
              <a:spcAft>
                <a:spcPts val="1200"/>
              </a:spcAft>
              <a:buNone/>
            </a:pPr>
            <a:r>
              <a:rPr lang="pt-BR" sz="3200" i="1" dirty="0"/>
              <a:t>“Não se pode falar de trabalho no Brasil sem mencionar racismo e desigualdade de gênero. As mulheres negras sempre trabalharam, mas raramente tiveram direitos do trabalho. Da escravização ao trabalho doméstico, da informalidade ao subemprego, elas sustentam, há séculos, a base da economia brasileira, ao mesmo tempo em que enfrentam as piores condições de inserção, com as menores remunerações.”</a:t>
            </a:r>
          </a:p>
          <a:p>
            <a:pPr algn="ctr">
              <a:buNone/>
            </a:pPr>
            <a:endParaRPr lang="pt-BR" dirty="0">
              <a:solidFill>
                <a:srgbClr val="002060"/>
              </a:solidFill>
            </a:endParaRPr>
          </a:p>
          <a:p>
            <a:pPr algn="ctr">
              <a:buNone/>
            </a:pPr>
            <a:endParaRPr lang="pt-BR" dirty="0">
              <a:solidFill>
                <a:srgbClr val="002060"/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B3ACE4E-ECEC-C2B8-9315-8CAEE89AA179}"/>
              </a:ext>
            </a:extLst>
          </p:cNvPr>
          <p:cNvSpPr txBox="1"/>
          <p:nvPr/>
        </p:nvSpPr>
        <p:spPr>
          <a:xfrm>
            <a:off x="4802626" y="5139507"/>
            <a:ext cx="7052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linkClick r:id="rId3"/>
              </a:rPr>
              <a:t>DIEESE - boletim especial - Boletim Especial - Mulheres negras acumulam funções e discriminações no trabalho - novembro/2025</a:t>
            </a:r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0950CE2-8B81-E01B-57F2-5FCFD1F30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69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364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88DE8-2220-5BA4-F515-3D5A936D1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8B17A4DA-58F2-1CEC-F8E7-7F100B71D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22" y="601427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rgbClr val="0070C0"/>
                </a:solidFill>
                <a:latin typeface="Calibri" panose="020F0502020204030204" pitchFamily="34" charset="0"/>
              </a:rPr>
              <a:t>BASE LEGAL NA CF/88</a:t>
            </a:r>
            <a:endParaRPr lang="pt-BR" sz="3600" dirty="0">
              <a:solidFill>
                <a:srgbClr val="0070C0"/>
              </a:solidFill>
            </a:endParaRP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57E79169-ED2B-18A1-68DF-899BAA306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5811"/>
            <a:ext cx="9810750" cy="4174599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200"/>
              </a:spcAft>
              <a:buNone/>
            </a:pPr>
            <a:endParaRPr lang="pt-BR" sz="3200" dirty="0"/>
          </a:p>
          <a:p>
            <a:pPr marL="0" indent="0" algn="ctr">
              <a:spcAft>
                <a:spcPts val="1200"/>
              </a:spcAft>
              <a:buNone/>
            </a:pPr>
            <a:endParaRPr lang="pt-BR" sz="3200" dirty="0"/>
          </a:p>
          <a:p>
            <a:pPr marL="0" indent="0" algn="ctr">
              <a:spcAft>
                <a:spcPts val="1200"/>
              </a:spcAft>
              <a:buNone/>
            </a:pPr>
            <a:r>
              <a:rPr lang="pt-BR" sz="3200" dirty="0"/>
              <a:t>DIGNIDADE DA PESSOA HUMANA (Art. 1º III, CF/88)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pt-BR" sz="3200" dirty="0"/>
              <a:t>E O DIREITO A IGUALDADE (Art. 5º, caput, CF/88)</a:t>
            </a:r>
          </a:p>
          <a:p>
            <a:pPr marL="0" indent="0" algn="ctr">
              <a:spcAft>
                <a:spcPts val="0"/>
              </a:spcAft>
              <a:buNone/>
            </a:pPr>
            <a:endParaRPr lang="pt-BR" sz="3200" i="1" dirty="0"/>
          </a:p>
          <a:p>
            <a:pPr algn="ctr">
              <a:buNone/>
            </a:pPr>
            <a:endParaRPr lang="pt-BR" dirty="0">
              <a:solidFill>
                <a:srgbClr val="002060"/>
              </a:solidFill>
            </a:endParaRPr>
          </a:p>
          <a:p>
            <a:pPr algn="ctr">
              <a:buNone/>
            </a:pPr>
            <a:endParaRPr lang="pt-BR" dirty="0">
              <a:solidFill>
                <a:srgbClr val="002060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779B1E8-5B0C-C0BE-F8C4-3B9D73C22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9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566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DEC8E-6457-6189-071D-F73FC70CC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ipse 4">
            <a:extLst>
              <a:ext uri="{FF2B5EF4-FFF2-40B4-BE49-F238E27FC236}">
                <a16:creationId xmlns:a16="http://schemas.microsoft.com/office/drawing/2014/main" id="{D2BEDC9B-F925-9AA0-D93A-8130CBE25385}"/>
              </a:ext>
            </a:extLst>
          </p:cNvPr>
          <p:cNvSpPr/>
          <p:nvPr/>
        </p:nvSpPr>
        <p:spPr>
          <a:xfrm>
            <a:off x="1760220" y="3961774"/>
            <a:ext cx="8218170" cy="213981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FBE841E-99A9-4E5D-5462-0A68C323E299}"/>
              </a:ext>
            </a:extLst>
          </p:cNvPr>
          <p:cNvSpPr/>
          <p:nvPr/>
        </p:nvSpPr>
        <p:spPr>
          <a:xfrm>
            <a:off x="1726364" y="1874608"/>
            <a:ext cx="8112985" cy="13255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7035C187-5B9F-E4B4-45E3-77E07B474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22" y="601427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rgbClr val="0070C0"/>
                </a:solidFill>
                <a:latin typeface="Calibri" panose="020F0502020204030204" pitchFamily="34" charset="0"/>
              </a:rPr>
              <a:t>DO PPRA AO PGR (09/03/2021)</a:t>
            </a:r>
            <a:endParaRPr lang="pt-BR" sz="3600" dirty="0">
              <a:solidFill>
                <a:srgbClr val="0070C0"/>
              </a:solidFill>
            </a:endParaRP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2E6F1FE1-A80D-DBD5-4307-D82C16B68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0351" y="1520145"/>
            <a:ext cx="8857908" cy="417459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pt-BR" dirty="0">
              <a:solidFill>
                <a:srgbClr val="002060"/>
              </a:solidFill>
            </a:endParaRPr>
          </a:p>
          <a:p>
            <a:pPr marL="0" indent="0" algn="ctr">
              <a:spcAft>
                <a:spcPts val="1200"/>
              </a:spcAft>
              <a:buNone/>
            </a:pPr>
            <a:r>
              <a:rPr lang="pt-BR" sz="3200" dirty="0">
                <a:solidFill>
                  <a:schemeClr val="bg1"/>
                </a:solidFill>
              </a:rPr>
              <a:t>PPRA (NR-09)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pt-BR" sz="3200" dirty="0">
                <a:solidFill>
                  <a:schemeClr val="bg1"/>
                </a:solidFill>
              </a:rPr>
              <a:t>RISCOS FÍSICOS, QUÍMICOS E BIOLÓGICOS</a:t>
            </a:r>
          </a:p>
          <a:p>
            <a:pPr marL="0" indent="0" algn="ctr">
              <a:spcAft>
                <a:spcPts val="1200"/>
              </a:spcAft>
              <a:buNone/>
            </a:pPr>
            <a:endParaRPr lang="pt-BR" sz="3200" dirty="0"/>
          </a:p>
          <a:p>
            <a:pPr marL="0" indent="0" algn="ctr">
              <a:spcAft>
                <a:spcPts val="0"/>
              </a:spcAft>
              <a:buNone/>
            </a:pPr>
            <a:r>
              <a:rPr lang="pt-BR" sz="3200" dirty="0">
                <a:solidFill>
                  <a:schemeClr val="bg1"/>
                </a:solidFill>
              </a:rPr>
              <a:t>PGR (NR-01)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pt-BR" sz="3200" dirty="0">
                <a:solidFill>
                  <a:schemeClr val="bg1"/>
                </a:solidFill>
              </a:rPr>
              <a:t>TODOS OS RISCOS PRESENTES 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pt-BR" sz="3200" dirty="0">
                <a:solidFill>
                  <a:schemeClr val="bg1"/>
                </a:solidFill>
              </a:rPr>
              <a:t>NO AMBIENTE DE TRABALHO</a:t>
            </a:r>
          </a:p>
          <a:p>
            <a:pPr algn="ctr">
              <a:buNone/>
            </a:pPr>
            <a:endParaRPr lang="pt-BR" dirty="0">
              <a:solidFill>
                <a:srgbClr val="002060"/>
              </a:solidFill>
            </a:endParaRPr>
          </a:p>
          <a:p>
            <a:pPr algn="ctr">
              <a:buNone/>
            </a:pPr>
            <a:endParaRPr lang="pt-BR" dirty="0">
              <a:solidFill>
                <a:srgbClr val="002060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F7EDC1C-D208-0032-0C76-4AF5DB6C4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9392" cy="6858000"/>
          </a:xfrm>
          <a:prstGeom prst="rect">
            <a:avLst/>
          </a:prstGeom>
        </p:spPr>
      </p:pic>
      <p:sp>
        <p:nvSpPr>
          <p:cNvPr id="3" name="Seta: para Baixo 2">
            <a:extLst>
              <a:ext uri="{FF2B5EF4-FFF2-40B4-BE49-F238E27FC236}">
                <a16:creationId xmlns:a16="http://schemas.microsoft.com/office/drawing/2014/main" id="{4529A8E0-308F-8198-380B-43C918EE75D9}"/>
              </a:ext>
            </a:extLst>
          </p:cNvPr>
          <p:cNvSpPr/>
          <p:nvPr/>
        </p:nvSpPr>
        <p:spPr>
          <a:xfrm>
            <a:off x="5456667" y="3253114"/>
            <a:ext cx="720090" cy="708660"/>
          </a:xfrm>
          <a:prstGeom prst="down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3219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12EFD-C854-43C4-EC15-B3449145A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8C463D91-443A-6FC1-96A2-F9A0CD863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226" y="826954"/>
            <a:ext cx="7134368" cy="5181959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B158D0BF-75A1-032E-1974-7E0F1D447043}"/>
              </a:ext>
            </a:extLst>
          </p:cNvPr>
          <p:cNvSpPr txBox="1"/>
          <p:nvPr/>
        </p:nvSpPr>
        <p:spPr>
          <a:xfrm>
            <a:off x="8382000" y="3220480"/>
            <a:ext cx="36978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Nota: Esquema retirado da aula do AFT Rodrigo Vaz https://www.gov.br/trabalho-e-emprego/pt-br/assuntos/inspecao-do-trabalho/seguranca-e-saude-no-trabalho/canpat-2/canpat-2021/manha-2013-bloco-1-apresentacao-canpat-2021-aulao-do-gro-e-pgr-rodrigo-vaz.pdf</a:t>
            </a:r>
          </a:p>
        </p:txBody>
      </p:sp>
    </p:spTree>
    <p:extLst>
      <p:ext uri="{BB962C8B-B14F-4D97-AF65-F5344CB8AC3E}">
        <p14:creationId xmlns:p14="http://schemas.microsoft.com/office/powerpoint/2010/main" val="3831632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A4225-628E-1AEF-7E89-C95635092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3D5B4FAF-5D12-BED8-6205-94DE0F691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22" y="601427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rgbClr val="0070C0"/>
                </a:solidFill>
                <a:latin typeface="Calibri" panose="020F0502020204030204" pitchFamily="34" charset="0"/>
              </a:rPr>
              <a:t>RISCOS PSICOSSOCIAS</a:t>
            </a:r>
            <a:endParaRPr lang="pt-BR" sz="3600" dirty="0">
              <a:solidFill>
                <a:srgbClr val="0070C0"/>
              </a:solidFill>
            </a:endParaRP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3C84370E-FD33-5CF5-05E8-18042482E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5811"/>
            <a:ext cx="9810750" cy="4174599"/>
          </a:xfrm>
        </p:spPr>
        <p:txBody>
          <a:bodyPr>
            <a:normAutofit/>
          </a:bodyPr>
          <a:lstStyle/>
          <a:p>
            <a:pPr algn="just"/>
            <a:endParaRPr lang="pt-BR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endParaRPr lang="pt-BR" dirty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pt-BR" dirty="0">
                <a:solidFill>
                  <a:srgbClr val="002060"/>
                </a:solidFill>
              </a:rPr>
              <a:t>JÁ ESTAVA PRESENTE NA NR-17 ANTES DA ALTERAÇÃO DA NR-01!</a:t>
            </a:r>
          </a:p>
          <a:p>
            <a:pPr algn="ctr">
              <a:buNone/>
            </a:pPr>
            <a:endParaRPr lang="pt-BR" dirty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pt-BR" dirty="0">
                <a:solidFill>
                  <a:srgbClr val="002060"/>
                </a:solidFill>
              </a:rPr>
              <a:t>A NOVA NR-01 (26/05/2026) SOMENTE EXPLICITA A OBRIGATORIEDADE DE INCLUSÃO DOS RISCOS PSICOSSOCIAIS NO PGR</a:t>
            </a:r>
          </a:p>
          <a:p>
            <a:pPr algn="ctr">
              <a:buNone/>
            </a:pPr>
            <a:endParaRPr lang="pt-BR" dirty="0">
              <a:solidFill>
                <a:srgbClr val="002060"/>
              </a:solidFill>
            </a:endParaRPr>
          </a:p>
          <a:p>
            <a:pPr algn="ctr">
              <a:buNone/>
            </a:pPr>
            <a:endParaRPr lang="pt-BR" dirty="0">
              <a:solidFill>
                <a:srgbClr val="002060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E5A155A-754C-7C28-E030-E9B4E8EBA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9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946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65D58-79BB-0743-4FEE-3E42FE4A7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7F54DC46-054E-A06B-BC8B-8B5A8E9AB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22" y="601427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rgbClr val="0070C0"/>
                </a:solidFill>
                <a:latin typeface="Calibri" panose="020F0502020204030204" pitchFamily="34" charset="0"/>
              </a:rPr>
              <a:t>RISCOS PSICOSSOCIAS</a:t>
            </a:r>
            <a:endParaRPr lang="pt-BR" sz="3600" dirty="0">
              <a:solidFill>
                <a:srgbClr val="0070C0"/>
              </a:solidFill>
            </a:endParaRP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703152A8-82BD-6128-7BB0-4C73302C7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5811"/>
            <a:ext cx="9810750" cy="4174599"/>
          </a:xfrm>
        </p:spPr>
        <p:txBody>
          <a:bodyPr>
            <a:normAutofit/>
          </a:bodyPr>
          <a:lstStyle/>
          <a:p>
            <a:pPr algn="just"/>
            <a:endParaRPr lang="pt-BR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pt-BR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pt-BR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pt-BR" dirty="0">
                <a:solidFill>
                  <a:srgbClr val="FF0000"/>
                </a:solidFill>
              </a:rPr>
              <a:t>TODAS AS FORMAS DE DISCRIMINAÇÃO, DESIGUALDADE E VIOLÊNCIAS NO TRABALHO SÃO TEMAS RELACIONADOS AOS RISCOS PSICOSSOCIAIS!</a:t>
            </a:r>
          </a:p>
          <a:p>
            <a:pPr algn="ctr">
              <a:buNone/>
            </a:pPr>
            <a:endParaRPr lang="pt-BR" dirty="0">
              <a:solidFill>
                <a:srgbClr val="002060"/>
              </a:solidFill>
            </a:endParaRPr>
          </a:p>
          <a:p>
            <a:pPr algn="ctr">
              <a:buNone/>
            </a:pPr>
            <a:endParaRPr lang="pt-BR" dirty="0">
              <a:solidFill>
                <a:srgbClr val="002060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8680DA9-C8EB-77A7-AF33-98928733C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9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362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B5E64-EE8C-0309-D4ED-B33A485E4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FE4FD02E-EF18-2F11-9AC8-BB078CB1D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22" y="601427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rgbClr val="0070C0"/>
                </a:solidFill>
                <a:latin typeface="Calibri" panose="020F0502020204030204" pitchFamily="34" charset="0"/>
              </a:rPr>
              <a:t>NR-17 - OBJETIVO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689BA502-4EEC-CB19-6C70-212EA80DB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5811"/>
            <a:ext cx="9810750" cy="4174599"/>
          </a:xfrm>
        </p:spPr>
        <p:txBody>
          <a:bodyPr>
            <a:normAutofit/>
          </a:bodyPr>
          <a:lstStyle/>
          <a:p>
            <a:pPr algn="just"/>
            <a:endParaRPr lang="pt-BR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17.1.1 Esta Norma Regulamentadora - NR visa estabelecer as diretrizes e os requisitos que permitam a adaptação das condições de trabalho às características psicofisiológicas dos trabalhadores, de modo a proporcionar conforto, segurança, saúde e desempenho eficiente no trabalho. </a:t>
            </a:r>
            <a:endParaRPr lang="pt-BR" dirty="0">
              <a:solidFill>
                <a:srgbClr val="002060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7B0827B-F45C-ACF7-F19D-870A9607F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9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192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118E9-6A13-A031-8E21-22FCE2289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0448008E-8024-4B04-F1E8-9C54B223C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22" y="601427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rgbClr val="0070C0"/>
                </a:solidFill>
                <a:latin typeface="Calibri" panose="020F0502020204030204" pitchFamily="34" charset="0"/>
              </a:rPr>
              <a:t>NR-17 - Organização do trabalho 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90349AA7-7DCD-92B8-FB4A-A60C462B6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5811"/>
            <a:ext cx="9810750" cy="4174599"/>
          </a:xfrm>
        </p:spPr>
        <p:txBody>
          <a:bodyPr>
            <a:normAutofit fontScale="92500" lnSpcReduction="20000"/>
          </a:bodyPr>
          <a:lstStyle/>
          <a:p>
            <a:pPr algn="just"/>
            <a:endParaRPr lang="pt-BR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pt-BR" dirty="0"/>
              <a:t>17.4.1 A organização do trabalho, para efeito desta NR, deve levar em consideração: </a:t>
            </a:r>
          </a:p>
          <a:p>
            <a:pPr marL="514350" indent="-514350" algn="just">
              <a:buAutoNum type="alphaLcParenR"/>
            </a:pPr>
            <a:r>
              <a:rPr lang="pt-BR" dirty="0"/>
              <a:t>as normas de produção; </a:t>
            </a:r>
          </a:p>
          <a:p>
            <a:pPr marL="514350" indent="-514350" algn="just">
              <a:buAutoNum type="alphaLcParenR"/>
            </a:pPr>
            <a:r>
              <a:rPr lang="pt-BR" dirty="0"/>
              <a:t>o modo operatório, quando aplicável; </a:t>
            </a:r>
          </a:p>
          <a:p>
            <a:pPr marL="514350" indent="-514350" algn="just">
              <a:buAutoNum type="alphaLcParenR"/>
            </a:pPr>
            <a:r>
              <a:rPr lang="pt-BR" dirty="0"/>
              <a:t>a exigência de tempo; </a:t>
            </a:r>
          </a:p>
          <a:p>
            <a:pPr marL="514350" indent="-514350" algn="just">
              <a:buAutoNum type="alphaLcParenR"/>
            </a:pPr>
            <a:r>
              <a:rPr lang="pt-BR" dirty="0"/>
              <a:t>o ritmo de trabalho; </a:t>
            </a:r>
          </a:p>
          <a:p>
            <a:pPr marL="514350" indent="-514350" algn="just">
              <a:buAutoNum type="alphaLcParenR"/>
            </a:pPr>
            <a:r>
              <a:rPr lang="pt-BR" dirty="0"/>
              <a:t>o conteúdo das tarefas e os instrumentos e meios técnicos disponíveis; e </a:t>
            </a:r>
          </a:p>
          <a:p>
            <a:pPr marL="514350" indent="-514350" algn="just">
              <a:buAutoNum type="alphaLcParenR"/>
            </a:pPr>
            <a:r>
              <a:rPr lang="pt-BR" dirty="0"/>
              <a:t>os aspectos cognitivos que possam comprometer a segurança e a saúde do trabalhador. </a:t>
            </a:r>
            <a:endParaRPr lang="pt-BR" dirty="0">
              <a:solidFill>
                <a:srgbClr val="002060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4BF8ABD-3B6F-A9AA-AF19-9130ED207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9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022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1BB69-4336-D033-A8B4-0B703FF11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E9FA52B5-F9D3-A2A5-50F1-DFF1E5D0D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22" y="601427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rgbClr val="0070C0"/>
                </a:solidFill>
                <a:latin typeface="Calibri" panose="020F0502020204030204" pitchFamily="34" charset="0"/>
              </a:rPr>
              <a:t>NR-17 - PAUSAS</a:t>
            </a:r>
            <a:endParaRPr lang="pt-BR" sz="3600" dirty="0">
              <a:solidFill>
                <a:srgbClr val="0070C0"/>
              </a:solidFill>
            </a:endParaRP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479E1BDD-27A7-FDF2-F3D8-5015BD0D7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5811"/>
            <a:ext cx="9810750" cy="4174599"/>
          </a:xfrm>
        </p:spPr>
        <p:txBody>
          <a:bodyPr>
            <a:normAutofit/>
          </a:bodyPr>
          <a:lstStyle/>
          <a:p>
            <a:pPr algn="just"/>
            <a:endParaRPr lang="pt-BR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pt-BR" dirty="0"/>
              <a:t>17.4.3.2 Para que as pausas possam propiciar descanso e recuperação psicofisiológica dos trabalhadores, devem ser observados os requisitos mínimos: </a:t>
            </a:r>
          </a:p>
          <a:p>
            <a:pPr marL="514350" indent="-514350" algn="just">
              <a:buAutoNum type="alphaLcParenR"/>
            </a:pPr>
            <a:r>
              <a:rPr lang="pt-BR" dirty="0"/>
              <a:t>a introdução das pausas não pode ser acompanhada de aumento da cadência individual; e </a:t>
            </a:r>
          </a:p>
          <a:p>
            <a:pPr marL="0" indent="0" algn="just">
              <a:buNone/>
            </a:pPr>
            <a:r>
              <a:rPr lang="pt-BR" dirty="0"/>
              <a:t>b) as pausas devem ser usufruídas fora dos postos de trabalho. </a:t>
            </a:r>
            <a:endParaRPr lang="pt-BR" dirty="0">
              <a:solidFill>
                <a:srgbClr val="002060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65CFB23-2896-5DAF-9160-3F9A93221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9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10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74B49-09CF-C727-6352-A4FA5D747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050808C0-7C0E-2BE8-A9CC-75BB5A403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22" y="601427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rgbClr val="0070C0"/>
                </a:solidFill>
                <a:latin typeface="Calibri" panose="020F0502020204030204" pitchFamily="34" charset="0"/>
              </a:rPr>
              <a:t>NR-17 – SISTEMA DE AVALIAÇÃO DE DESEMPENHO</a:t>
            </a:r>
            <a:endParaRPr lang="pt-BR" sz="3600" dirty="0">
              <a:solidFill>
                <a:srgbClr val="0070C0"/>
              </a:solidFill>
            </a:endParaRP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FC77DF9E-9F83-A1E3-C568-B01F71268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5811"/>
            <a:ext cx="9810750" cy="4174599"/>
          </a:xfrm>
        </p:spPr>
        <p:txBody>
          <a:bodyPr>
            <a:normAutofit/>
          </a:bodyPr>
          <a:lstStyle/>
          <a:p>
            <a:pPr algn="just"/>
            <a:endParaRPr lang="pt-BR" sz="32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pt-BR" sz="3200" dirty="0"/>
              <a:t>17.4.4 Todo e qualquer sistema de avaliação de desempenho para efeito de remuneração e vantagens de qualquer espécie deve levar em consideração as repercussões sobre a saúde dos trabalhadores. </a:t>
            </a:r>
            <a:endParaRPr lang="pt-BR" sz="3200" dirty="0">
              <a:solidFill>
                <a:srgbClr val="002060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39A19F5-1B3F-98D3-F302-87BD00599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9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641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4A845-01BF-8C69-2ED3-F20277963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59CB2368-2227-E493-0ABF-3486C7DAA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22" y="601427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rgbClr val="0070C0"/>
                </a:solidFill>
                <a:latin typeface="Calibri" panose="020F0502020204030204" pitchFamily="34" charset="0"/>
              </a:rPr>
              <a:t>NR-17 – SUPERIORES HIERÁRQUICOS</a:t>
            </a:r>
            <a:endParaRPr lang="pt-BR" sz="3600" dirty="0">
              <a:solidFill>
                <a:srgbClr val="0070C0"/>
              </a:solidFill>
            </a:endParaRP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0DCB3BC8-FE15-036B-DBBF-F9867E18B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5811"/>
            <a:ext cx="9810750" cy="4174599"/>
          </a:xfrm>
        </p:spPr>
        <p:txBody>
          <a:bodyPr>
            <a:normAutofit lnSpcReduction="10000"/>
          </a:bodyPr>
          <a:lstStyle/>
          <a:p>
            <a:pPr algn="just"/>
            <a:endParaRPr lang="pt-BR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pt-BR" dirty="0"/>
              <a:t>17.4.7 Os superiores hierárquicos diretos dos trabalhadores devem ser orientados para buscar no exercício de suas atividades: a) facilitar a compreensão das atribuições e responsabilidades de cada função; </a:t>
            </a:r>
          </a:p>
          <a:p>
            <a:pPr marL="0" indent="0" algn="just">
              <a:buNone/>
            </a:pPr>
            <a:r>
              <a:rPr lang="pt-BR" dirty="0"/>
              <a:t>b) manter aberto o diálogo de modo que os trabalhadores possam sanar dúvidas quanto ao exercício de suas atividades; </a:t>
            </a:r>
          </a:p>
          <a:p>
            <a:pPr marL="0" indent="0" algn="just">
              <a:buNone/>
            </a:pPr>
            <a:r>
              <a:rPr lang="pt-BR" dirty="0"/>
              <a:t>c) facilitar o trabalho em equipe; e </a:t>
            </a:r>
          </a:p>
          <a:p>
            <a:pPr marL="0" indent="0" algn="just">
              <a:buNone/>
            </a:pPr>
            <a:r>
              <a:rPr lang="pt-BR" dirty="0"/>
              <a:t>d) estimular tratamento justo e respeitoso nas relações pessoais no ambiente de trabalho.</a:t>
            </a:r>
            <a:endParaRPr lang="pt-BR" dirty="0">
              <a:solidFill>
                <a:srgbClr val="002060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21952C4-8662-3FEF-8BAD-1A58457C8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9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494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67645-3254-C70A-3C7C-8B6C87E1C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46532326-FAB6-7E2F-D754-C5E1040F2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22" y="601427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rgbClr val="0070C0"/>
                </a:solidFill>
                <a:latin typeface="Calibri" panose="020F0502020204030204" pitchFamily="34" charset="0"/>
              </a:rPr>
              <a:t>NR-01</a:t>
            </a:r>
            <a:endParaRPr lang="pt-BR" sz="3600" dirty="0">
              <a:solidFill>
                <a:srgbClr val="0070C0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60D1134-ED21-54C3-5E58-7123B7653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7306"/>
            <a:ext cx="10515600" cy="4579657"/>
          </a:xfrm>
        </p:spPr>
        <p:txBody>
          <a:bodyPr/>
          <a:lstStyle/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1.4.1.1 As organizações obrigadas a constituir CIPA nos termos da NR-05 devem adotar as seguintes medidas, além de outras que entenderem necessárias, com vistas à prevenção e ao combate ao assédio sexual e às demais formas de violência no âmbito do trabalho: </a:t>
            </a:r>
          </a:p>
          <a:p>
            <a:pPr marL="0" indent="0" algn="just">
              <a:buNone/>
            </a:pPr>
            <a:r>
              <a:rPr lang="pt-BR" dirty="0"/>
              <a:t>a) inclusão de </a:t>
            </a:r>
            <a:r>
              <a:rPr lang="pt-BR" b="1" dirty="0"/>
              <a:t>regras de conduta </a:t>
            </a:r>
            <a:r>
              <a:rPr lang="pt-BR" dirty="0"/>
              <a:t>a respeito do assédio sexual e de outras formas de violência nas normas internas da empresa, com ampla divulgação do seu conteúdo aos empregados e às empregadas;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20D5328-6DAA-A34E-8E02-7E1388BF9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69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320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85209-814B-FD45-EC16-E7489C7FA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01036392-188A-18FD-A824-515BF1722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22" y="601427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rgbClr val="0070C0"/>
                </a:solidFill>
                <a:latin typeface="Calibri" panose="020F0502020204030204" pitchFamily="34" charset="0"/>
              </a:rPr>
              <a:t>NR-01</a:t>
            </a:r>
            <a:endParaRPr lang="pt-BR" sz="3600" dirty="0">
              <a:solidFill>
                <a:srgbClr val="0070C0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C6FDBBD-6A92-BED0-5D90-9FD2308980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7306"/>
            <a:ext cx="10515600" cy="4579657"/>
          </a:xfrm>
        </p:spPr>
        <p:txBody>
          <a:bodyPr/>
          <a:lstStyle/>
          <a:p>
            <a:pPr marL="0" indent="0" algn="just">
              <a:buNone/>
            </a:pPr>
            <a:r>
              <a:rPr lang="pt-BR" sz="2700" dirty="0"/>
              <a:t>b) fixação de </a:t>
            </a:r>
            <a:r>
              <a:rPr lang="pt-BR" sz="2700" b="1" dirty="0"/>
              <a:t>procedimentos para recebimento e acompanhamento de denúncias, para apuração dos fatos e, quando for o caso, para aplicação de sanções administrativas</a:t>
            </a:r>
            <a:r>
              <a:rPr lang="pt-BR" sz="2700" dirty="0"/>
              <a:t> aos responsáveis diretos e indiretos pelos atos de assédio sexual e de violência, garantido o anonimato da pessoa denunciante, sem prejuízo dos procedimentos jurídicos cabíveis; e </a:t>
            </a:r>
          </a:p>
          <a:p>
            <a:pPr marL="0" indent="0" algn="just">
              <a:buNone/>
            </a:pPr>
            <a:r>
              <a:rPr lang="pt-BR" sz="2700" dirty="0"/>
              <a:t>c) realização, no mínimo a cada 12 (doze) meses, de </a:t>
            </a:r>
            <a:r>
              <a:rPr lang="pt-BR" sz="2700" b="1" dirty="0"/>
              <a:t>ações de capacitação, </a:t>
            </a:r>
            <a:r>
              <a:rPr lang="pt-BR" sz="2700" dirty="0"/>
              <a:t>de orientação e de sensibilização dos empregados e das empregadas de todos os níveis hierárquicos da empresa sobre temas relacionados à violência, ao assédio, </a:t>
            </a:r>
            <a:r>
              <a:rPr lang="pt-BR" sz="2700" b="1" dirty="0"/>
              <a:t>à igualdade e à diversidade </a:t>
            </a:r>
            <a:r>
              <a:rPr lang="pt-BR" sz="2700" dirty="0"/>
              <a:t>no âmbito do trabalho, em formatos acessíveis, apropriados e que apresentem máxima efetividade de tais ações.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8858DE7-9927-44E5-6C64-F5602C864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69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975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D6882-1E7A-51E7-FD9C-A5EA13D96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8966FE87-39D5-F81F-F60B-9825B69F8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22" y="601427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rgbClr val="0070C0"/>
                </a:solidFill>
                <a:latin typeface="Calibri" panose="020F0502020204030204" pitchFamily="34" charset="0"/>
              </a:rPr>
              <a:t>CIPA</a:t>
            </a:r>
            <a:endParaRPr lang="pt-BR" sz="3600" dirty="0">
              <a:solidFill>
                <a:srgbClr val="0070C0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343017-720A-432A-3351-8B41045C5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7306"/>
            <a:ext cx="10515600" cy="4579657"/>
          </a:xfrm>
        </p:spPr>
        <p:txBody>
          <a:bodyPr/>
          <a:lstStyle/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ATIVIDADES DA CIPA</a:t>
            </a:r>
          </a:p>
          <a:p>
            <a:pPr marL="0" indent="0" algn="just">
              <a:buNone/>
            </a:pPr>
            <a:r>
              <a:rPr lang="pt-BR" dirty="0"/>
              <a:t>5.3.1 A CIPA tem por atribuição: (...) j) incluir temas referentes à prevenção e ao combate ao assédio sexual e a outras formas de violência no trabalho nas suas atividades e práticas. 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TREINAMENTO DA CIPA</a:t>
            </a:r>
          </a:p>
          <a:p>
            <a:pPr marL="0" indent="0" algn="just">
              <a:buNone/>
            </a:pPr>
            <a:r>
              <a:rPr lang="pt-BR" dirty="0"/>
              <a:t>5.7.2 O treinamento deve contemplar, no mínimo, os seguintes itens: h) prevenção e combate ao assédio sexual e a outras formas de violência no trabalho. </a:t>
            </a:r>
            <a:endParaRPr lang="pt-BR" sz="2800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086600C-822D-135F-32C2-308F36F6D40A}"/>
              </a:ext>
            </a:extLst>
          </p:cNvPr>
          <p:cNvSpPr/>
          <p:nvPr/>
        </p:nvSpPr>
        <p:spPr>
          <a:xfrm>
            <a:off x="5210175" y="6153150"/>
            <a:ext cx="7010400" cy="704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60CDCAF-47FE-8949-1740-27D4EF201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575" y="0"/>
            <a:ext cx="469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3417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5C2B9-25FB-BCDE-3FC7-CF0251226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73CAEB25-9C81-67F1-AD74-DB49BEAE2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22" y="601427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rgbClr val="0070C0"/>
                </a:solidFill>
                <a:latin typeface="Calibri" panose="020F0502020204030204" pitchFamily="34" charset="0"/>
              </a:rPr>
              <a:t>RISCOS PSICOSSOCIAS – COMO APARECE NA NR-01?</a:t>
            </a:r>
            <a:endParaRPr lang="pt-BR" sz="3600" dirty="0">
              <a:solidFill>
                <a:srgbClr val="0070C0"/>
              </a:solidFill>
            </a:endParaRP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B9352791-E7D1-5FE0-5B83-45DF6C149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5811"/>
            <a:ext cx="9810750" cy="4174599"/>
          </a:xfrm>
        </p:spPr>
        <p:txBody>
          <a:bodyPr>
            <a:normAutofit/>
          </a:bodyPr>
          <a:lstStyle/>
          <a:p>
            <a:pPr algn="just"/>
            <a:endParaRPr lang="pt-BR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endParaRPr lang="pt-BR" dirty="0">
              <a:solidFill>
                <a:srgbClr val="002060"/>
              </a:solidFill>
            </a:endParaRPr>
          </a:p>
          <a:p>
            <a:pPr algn="just">
              <a:buNone/>
            </a:pPr>
            <a:r>
              <a:rPr lang="pt-BR" dirty="0"/>
              <a:t>1.5.3.1.4 O gerenciamento de riscos ocupacionais deve abranger os riscos que decorrem dos agentes físicos, químicos, biológicos, riscos de acidentes e riscos relacionados aos fatores ergonômicos, </a:t>
            </a:r>
            <a:r>
              <a:rPr lang="pt-BR" b="1" u="sng" dirty="0"/>
              <a:t>incluindo os fatores de risco psicossociais relacionados ao trabalho. </a:t>
            </a:r>
          </a:p>
          <a:p>
            <a:pPr algn="ctr">
              <a:buNone/>
            </a:pPr>
            <a:endParaRPr lang="pt-BR" dirty="0">
              <a:solidFill>
                <a:srgbClr val="002060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5FA3C91-493F-A1AE-D5CF-E740E9C09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9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1391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9329C-7F72-0E9B-F20B-FB62749B3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A705CA3A-9FF8-3BBF-7697-07AB17E68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22" y="601427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rgbClr val="0070C0"/>
                </a:solidFill>
                <a:latin typeface="Calibri" panose="020F0502020204030204" pitchFamily="34" charset="0"/>
              </a:rPr>
              <a:t>RISCOS PSICOSSOCIAS – COMO APARECE NA NR-01?</a:t>
            </a:r>
            <a:endParaRPr lang="pt-BR" sz="3600" dirty="0">
              <a:solidFill>
                <a:srgbClr val="0070C0"/>
              </a:solidFill>
            </a:endParaRP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E716AC0A-76A2-E8AE-9A57-8DA1D73838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5811"/>
            <a:ext cx="9810750" cy="4174599"/>
          </a:xfrm>
        </p:spPr>
        <p:txBody>
          <a:bodyPr>
            <a:normAutofit fontScale="92500" lnSpcReduction="10000"/>
          </a:bodyPr>
          <a:lstStyle/>
          <a:p>
            <a:pPr algn="just"/>
            <a:endParaRPr lang="pt-BR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endParaRPr lang="pt-BR" dirty="0">
              <a:solidFill>
                <a:srgbClr val="002060"/>
              </a:solidFill>
            </a:endParaRPr>
          </a:p>
          <a:p>
            <a:pPr algn="just">
              <a:buNone/>
            </a:pPr>
            <a:r>
              <a:rPr lang="pt-BR" dirty="0"/>
              <a:t>1.5.3.2.1 A organização deve considerar as condições de trabalho, nos termos da NR-17, incluindo os fatores de risco psicossociais relacionados ao trabalho. </a:t>
            </a:r>
          </a:p>
          <a:p>
            <a:pPr algn="just">
              <a:buNone/>
            </a:pPr>
            <a:endParaRPr lang="pt-BR" dirty="0">
              <a:solidFill>
                <a:srgbClr val="002060"/>
              </a:solidFill>
            </a:endParaRPr>
          </a:p>
          <a:p>
            <a:pPr algn="just">
              <a:buNone/>
            </a:pPr>
            <a:r>
              <a:rPr lang="pt-BR" dirty="0"/>
              <a:t>1.5.4.4.5.3 Para a probabilidade de ocorrência das lesões ou agravos à saúde decorrentes de fatores ergonômicos, incluindo os fatores de riscos psicossociais relacionados ao trabalho, a avaliação de risco deve considerar as exigências da atividade de trabalho e a eficácia das medidas de prevenção implementadas. </a:t>
            </a:r>
            <a:endParaRPr lang="pt-BR" dirty="0">
              <a:solidFill>
                <a:srgbClr val="002060"/>
              </a:solidFill>
            </a:endParaRPr>
          </a:p>
          <a:p>
            <a:pPr algn="ctr">
              <a:buNone/>
            </a:pPr>
            <a:endParaRPr lang="pt-BR" dirty="0">
              <a:solidFill>
                <a:srgbClr val="002060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6A4D82F-7869-7FFE-49AC-C1F4103AC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9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270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31105-F629-4A8E-65F0-826254504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F9427247-5FBF-DA7D-D3F9-45BB31DB8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22" y="601427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rgbClr val="0070C0"/>
                </a:solidFill>
                <a:latin typeface="Calibri" panose="020F0502020204030204" pitchFamily="34" charset="0"/>
              </a:rPr>
              <a:t>LEI DE DISCRIMINAÇÃO</a:t>
            </a:r>
            <a:endParaRPr lang="pt-BR" sz="3600" dirty="0">
              <a:solidFill>
                <a:srgbClr val="0070C0"/>
              </a:solidFill>
            </a:endParaRP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EFABD9C6-30B3-D157-73E9-3CD88C00E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5811"/>
            <a:ext cx="9810750" cy="3791821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pt-BR" dirty="0">
                <a:solidFill>
                  <a:srgbClr val="002060"/>
                </a:solidFill>
              </a:rPr>
              <a:t> Art. 1o  É proibida a adoção de qualquer prática discriminatória e limitativa para efeito de acesso à relação de trabalho, ou de sua manutenção, por </a:t>
            </a:r>
            <a:r>
              <a:rPr lang="pt-BR" b="1" u="sng" dirty="0">
                <a:solidFill>
                  <a:srgbClr val="002060"/>
                </a:solidFill>
              </a:rPr>
              <a:t>motivo de sexo, origem, raça, cor, estado civil, situação familiar, deficiência, reabilitação profissional, idade, entre outros</a:t>
            </a:r>
            <a:r>
              <a:rPr lang="pt-BR" dirty="0">
                <a:solidFill>
                  <a:srgbClr val="002060"/>
                </a:solidFill>
              </a:rPr>
              <a:t>, ressalvadas, nesse caso, as hipóteses de proteção à criança e ao adolescente previstas no inciso XXXIII do art. 7o da Constituição Federal.  (Redação dada pela Lei nº 13.146, de 2015)  (Vigência)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D7583FC2-A7F5-C476-3271-E3C7B2E2BF36}"/>
              </a:ext>
            </a:extLst>
          </p:cNvPr>
          <p:cNvSpPr/>
          <p:nvPr/>
        </p:nvSpPr>
        <p:spPr>
          <a:xfrm>
            <a:off x="5181600" y="6153150"/>
            <a:ext cx="7010400" cy="704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14706DB-FEC5-C785-7525-18B91EB4842F}"/>
              </a:ext>
            </a:extLst>
          </p:cNvPr>
          <p:cNvSpPr/>
          <p:nvPr/>
        </p:nvSpPr>
        <p:spPr>
          <a:xfrm>
            <a:off x="8982075" y="5153025"/>
            <a:ext cx="1505258" cy="11148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35A06B5-DACE-77B4-5511-98F4AC13CD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9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6069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54EA03-4D88-0202-AE1C-E7E86D6B7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POLÍTICA PÚBLICA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AD49C08-4102-C5CD-5940-22EB91CF42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u="sng" dirty="0"/>
              <a:t>Lei nº 12.288/2010</a:t>
            </a:r>
          </a:p>
          <a:p>
            <a:pPr marL="0" indent="0">
              <a:buNone/>
            </a:pPr>
            <a:endParaRPr lang="pt-BR" b="1" u="sng" dirty="0"/>
          </a:p>
          <a:p>
            <a:pPr marL="0" indent="0" algn="just">
              <a:buNone/>
            </a:pPr>
            <a:r>
              <a:rPr lang="pt-BR" i="1" dirty="0"/>
              <a:t>“Art. 2o  É dever do Estado e da sociedade garantir a igualdade de oportunidades, reconhecendo a todo cidadão brasileiro, independentemente da etnia ou da cor da pele, o direito à participação na comunidade, especialmente nas atividades políticas, econômicas, empresariais, educacionais, culturais e esportivas, defendendo sua dignidade e seus valores religiosos e culturais.”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EBD55BF-5A92-8A75-D28F-F2026E605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9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9015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DBB9C-D345-2AB8-30C4-3AE85203B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7C2059CF-F829-938E-A55C-3F5A3A812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22" y="601427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rgbClr val="0070C0"/>
                </a:solidFill>
                <a:latin typeface="Calibri" panose="020F0502020204030204" pitchFamily="34" charset="0"/>
              </a:rPr>
              <a:t>RACISMO ESTRUTURAL</a:t>
            </a:r>
            <a:endParaRPr lang="pt-BR" sz="3600" dirty="0">
              <a:solidFill>
                <a:srgbClr val="0070C0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89DBD9-11E5-41BF-CDF0-5A2E003556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sz="3500" dirty="0"/>
              <a:t>O racismo estrutural, reconhecido pela Lei nº 12.288/2010, consolidou-se como forma discriminatória de organização da sociedade, fincando raízes em todas as esferas sociais, inclusive nas empresas.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2618674-8427-EEBE-B6F1-727260A8490C}"/>
              </a:ext>
            </a:extLst>
          </p:cNvPr>
          <p:cNvSpPr/>
          <p:nvPr/>
        </p:nvSpPr>
        <p:spPr>
          <a:xfrm>
            <a:off x="5210175" y="6153150"/>
            <a:ext cx="7010400" cy="704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0175CA0-92BF-9DD8-8EC6-1D2B2F769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1" y="0"/>
            <a:ext cx="469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7546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26FC5-3F45-BD12-FC96-88BD08D28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B44F55C9-BCD5-6C9A-CBCF-E09D35F84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22" y="601427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rgbClr val="0070C0"/>
                </a:solidFill>
                <a:latin typeface="Calibri" panose="020F0502020204030204" pitchFamily="34" charset="0"/>
              </a:rPr>
              <a:t>RACISMO INSTITUCIONAL</a:t>
            </a:r>
            <a:endParaRPr lang="pt-BR" sz="3600" dirty="0">
              <a:solidFill>
                <a:srgbClr val="0070C0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77DB6E-6535-CAF2-2545-75A898549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O racismo ESTRUTURAL materializa-se nas empresas por meio do chamado racismo INSTITUCIONAL:</a:t>
            </a:r>
          </a:p>
          <a:p>
            <a:pPr algn="just"/>
            <a:r>
              <a:rPr lang="pt-BR" dirty="0"/>
              <a:t>Por impedir a ocupação de cargos de liderança/chefia por negros(as);</a:t>
            </a:r>
          </a:p>
          <a:p>
            <a:pPr algn="just"/>
            <a:r>
              <a:rPr lang="pt-BR" dirty="0"/>
              <a:t>Por remunerar de forma desfavorável os trabalhadores negros e menos ainda as trabalhadoras negras; e </a:t>
            </a:r>
          </a:p>
          <a:p>
            <a:pPr algn="just"/>
            <a:r>
              <a:rPr lang="pt-BR" dirty="0"/>
              <a:t>na organização do espaço interno do estabelecimento, por meio das diferenças impostas nas áreas de vivência e nas inferiores condições de conforto.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0BE20112-55AE-3EE3-5A9A-43C74B82944A}"/>
              </a:ext>
            </a:extLst>
          </p:cNvPr>
          <p:cNvSpPr/>
          <p:nvPr/>
        </p:nvSpPr>
        <p:spPr>
          <a:xfrm>
            <a:off x="5181600" y="6153150"/>
            <a:ext cx="7010400" cy="704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4F0EF78-22DF-0765-C7EB-F229C8382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9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9264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4CFFB6-C697-88FB-6589-4A0E61299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PERGUNDA IMPORTANTE!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3C2A6F-9D8A-AD96-4355-BA3571986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/>
              <a:t>O QUE A SUA EMPRESA ESTÁ FAZENDO PARA ENFRENTAR </a:t>
            </a:r>
          </a:p>
          <a:p>
            <a:pPr marL="0" indent="0" algn="ctr">
              <a:buNone/>
            </a:pPr>
            <a:r>
              <a:rPr lang="pt-BR" dirty="0"/>
              <a:t>AS DESIGUALDADES E DISCRIMINAÇÕES?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D57ADA6-27A6-5ADA-0A3C-B0D3EEE5B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0628" y="6139276"/>
            <a:ext cx="7011008" cy="70719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822294A-3608-34DA-BEF5-002642724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69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1201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90C75-5B76-59D0-F3EB-19F3A05D6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40898E6F-CD60-0D24-54D5-915AFD9E0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22" y="601427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rgbClr val="0070C0"/>
                </a:solidFill>
                <a:latin typeface="Calibri" panose="020F0502020204030204" pitchFamily="34" charset="0"/>
              </a:rPr>
              <a:t>PAPEL DAS EMPRESAS</a:t>
            </a:r>
            <a:endParaRPr lang="pt-BR" sz="3600" dirty="0">
              <a:solidFill>
                <a:srgbClr val="0070C0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748F18E-E707-20BD-BA31-528AF37253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7306"/>
            <a:ext cx="10515600" cy="4579657"/>
          </a:xfrm>
        </p:spPr>
        <p:txBody>
          <a:bodyPr/>
          <a:lstStyle/>
          <a:p>
            <a:pPr marL="0" indent="0" algn="just">
              <a:buNone/>
            </a:pPr>
            <a:endParaRPr lang="pt-BR" sz="2800" dirty="0"/>
          </a:p>
          <a:p>
            <a:pPr marL="0" indent="0">
              <a:buNone/>
            </a:pPr>
            <a:r>
              <a:rPr lang="pt-BR" b="1" dirty="0"/>
              <a:t>Como elas fazem isso?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Política de diversidade, equidade e inclusão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Diagnóstico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Ações afirmativas (Lei 12.288/2010 - Estatuto da Igualdade Racial)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Estabelecimento de metas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Capacitação que envolva todos/as trabalhadores/as (NR-01)</a:t>
            </a:r>
          </a:p>
          <a:p>
            <a:pPr marL="0" indent="0" algn="ctr">
              <a:buNone/>
            </a:pPr>
            <a:endParaRPr lang="pt-BR" sz="2800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DAB337B-BBEC-0955-302A-E6606C3F219A}"/>
              </a:ext>
            </a:extLst>
          </p:cNvPr>
          <p:cNvSpPr/>
          <p:nvPr/>
        </p:nvSpPr>
        <p:spPr>
          <a:xfrm>
            <a:off x="5210175" y="6153150"/>
            <a:ext cx="7010400" cy="704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2597294-57D6-FE94-6A4F-043720ADA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575" y="0"/>
            <a:ext cx="469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0041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7B8A5-9D8F-D097-13F4-165610A3C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7E10DF29-ED4D-C8CA-8E52-C03B93270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22" y="601427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rgbClr val="0070C0"/>
                </a:solidFill>
                <a:latin typeface="Calibri" panose="020F0502020204030204" pitchFamily="34" charset="0"/>
              </a:rPr>
              <a:t>DIREITO COMPARADO - ESPANHA</a:t>
            </a:r>
            <a:endParaRPr lang="pt-BR" sz="3600" dirty="0">
              <a:solidFill>
                <a:srgbClr val="0070C0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689664-983C-D039-C41D-7AA61D8213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7306"/>
            <a:ext cx="10515600" cy="4579657"/>
          </a:xfrm>
        </p:spPr>
        <p:txBody>
          <a:bodyPr/>
          <a:lstStyle/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sz="3500" u="sng" dirty="0"/>
              <a:t>PLANOS DE IGUALDADE</a:t>
            </a:r>
          </a:p>
          <a:p>
            <a:pPr marL="0" indent="0">
              <a:buNone/>
            </a:pPr>
            <a:r>
              <a:rPr lang="es-ES" dirty="0"/>
              <a:t>Ley Orgánica 3/2007</a:t>
            </a:r>
          </a:p>
          <a:p>
            <a:pPr marL="0" indent="0" algn="just">
              <a:buNone/>
            </a:pPr>
            <a:r>
              <a:rPr lang="es-ES" dirty="0"/>
              <a:t>1. </a:t>
            </a:r>
            <a:r>
              <a:rPr lang="es-ES" sz="2500" dirty="0"/>
              <a:t>Las mujeres y los hombres son iguales en dignidad humana, e iguales en derechos y deberes. Esta Ley tiene por objeto hacer efectivo el derecho de igualdad de trato y de oportunidades entre mujeres y hombres, en particular mediante la eliminación de la discriminación de la mujer, sea cual fuere su circunstancia o condición, en cualesquiera de los ámbitos de la vida y, singularmente, en las esferas política, civil, laboral, económica, social y cultural para, en el desarrollo de los artículos 9.2 y 14 de la Constitución, alcanzar una sociedad más democrática, más justa y más solidaria.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E66B921-B144-0DF1-CB5C-6C91CAD692F5}"/>
              </a:ext>
            </a:extLst>
          </p:cNvPr>
          <p:cNvSpPr/>
          <p:nvPr/>
        </p:nvSpPr>
        <p:spPr>
          <a:xfrm>
            <a:off x="5210175" y="6153150"/>
            <a:ext cx="7010400" cy="704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0C67948-0192-80E5-F493-A068F3248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9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3443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60E10-6793-6EE7-DC62-5C6AB6023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21D90476-31FF-6CE5-6FFB-3D8667EAE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22" y="601427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rgbClr val="0070C0"/>
                </a:solidFill>
                <a:latin typeface="Calibri" panose="020F0502020204030204" pitchFamily="34" charset="0"/>
              </a:rPr>
              <a:t>DIREITO COMPARADO - ESPANHA</a:t>
            </a:r>
            <a:endParaRPr lang="pt-BR" sz="3600" dirty="0">
              <a:solidFill>
                <a:srgbClr val="0070C0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DBC7FAB-7C8C-65A4-0E5A-7D1F4D6D1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7306"/>
            <a:ext cx="10515600" cy="4579657"/>
          </a:xfrm>
        </p:spPr>
        <p:txBody>
          <a:bodyPr/>
          <a:lstStyle/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es-ES" sz="3600" dirty="0"/>
              <a:t>Ley Orgánica 3/2007</a:t>
            </a:r>
          </a:p>
          <a:p>
            <a:pPr marL="0" indent="0" algn="just">
              <a:buNone/>
            </a:pPr>
            <a:r>
              <a:rPr lang="es-ES" sz="2500" dirty="0"/>
              <a:t>Artículo 46. Concepto y contenido de los planes de igualdad de las empresas</a:t>
            </a:r>
            <a:endParaRPr lang="pt-BR" sz="2500" dirty="0"/>
          </a:p>
          <a:p>
            <a:pPr algn="just"/>
            <a:r>
              <a:rPr lang="es-ES" sz="2500" dirty="0"/>
              <a:t>1. Los planes de igualdad de las empresas son un conjunto ordenado de medidas, adoptadas después de realizar un diagnóstico de situación, tendentes a alcanzar en la empresa la igualdad de trato y de oportunidades entre mujeres y hombres y a eliminar la discriminación por razón de sexo. Los planes de igualdad fijarán los concretos objetivos de igualdad a alcanzar, las estrategias y prácticas a adoptar para su consecución, así como el establecimiento de sistemas eficaces de seguimiento y evaluación de los objetivos fijados.</a:t>
            </a:r>
            <a:endParaRPr lang="pt-BR" sz="2500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E556B506-F97B-889F-CEF8-3793D45AD1B8}"/>
              </a:ext>
            </a:extLst>
          </p:cNvPr>
          <p:cNvSpPr/>
          <p:nvPr/>
        </p:nvSpPr>
        <p:spPr>
          <a:xfrm>
            <a:off x="5210175" y="6153150"/>
            <a:ext cx="7010400" cy="704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4830EAC-4F25-ECAF-5EE2-3938B0784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9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32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9AEFA-95B1-0EF7-ED47-735E06AC2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B8D92A7D-6D1B-3A24-38DE-A34AB1298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22" y="601427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dirty="0">
                <a:solidFill>
                  <a:srgbClr val="0070C0"/>
                </a:solidFill>
                <a:latin typeface="Calibri" panose="020F0502020204030204" pitchFamily="34" charset="0"/>
              </a:rPr>
              <a:t>SAÚDE</a:t>
            </a:r>
            <a:endParaRPr lang="pt-BR" sz="3600" dirty="0">
              <a:solidFill>
                <a:srgbClr val="0070C0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1931C6-B4D2-9248-C82B-A06E5C3E0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7306"/>
            <a:ext cx="10515600" cy="4579657"/>
          </a:xfrm>
        </p:spPr>
        <p:txBody>
          <a:bodyPr/>
          <a:lstStyle/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sz="3500" u="sng" dirty="0"/>
              <a:t>A DESIGUALDADE TEM IMPACTO NA SAÚDE!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/>
              <a:t>PODERÁ SER AVALIADA POR MEIO DO PGR E AVALIAÇÃO ERGONÔMICA PRELIMINAR – AEP E/OU ANÁLISE ERGONÔMICA DO TRABALHO– AET NO ASPECTO DE RISCO PSICOSSOCIAL (NR-01 E NR-17)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50E2577-9C82-1291-92D6-800DB2920E1C}"/>
              </a:ext>
            </a:extLst>
          </p:cNvPr>
          <p:cNvSpPr/>
          <p:nvPr/>
        </p:nvSpPr>
        <p:spPr>
          <a:xfrm>
            <a:off x="5210175" y="6153150"/>
            <a:ext cx="7010400" cy="704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5EF88B3-0F36-AF7A-3CE3-90EA76F8B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9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8737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96F09-A4FE-1F27-E8CF-D028D84F1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F3C34A0-3A94-A3AC-E0F5-B7803A198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043" y="768350"/>
            <a:ext cx="6309455" cy="3627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6C54D5C-D7BF-01E1-477E-409668E321F1}"/>
              </a:ext>
            </a:extLst>
          </p:cNvPr>
          <p:cNvSpPr txBox="1"/>
          <p:nvPr/>
        </p:nvSpPr>
        <p:spPr>
          <a:xfrm>
            <a:off x="3001702" y="4835009"/>
            <a:ext cx="8318090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35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Obrigada!</a:t>
            </a:r>
          </a:p>
          <a:p>
            <a:pPr algn="r"/>
            <a:r>
              <a:rPr lang="pt-BR" sz="2000" i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jeane.alves@trabalho.gov.br</a:t>
            </a:r>
          </a:p>
          <a:p>
            <a:pPr algn="r"/>
            <a:endParaRPr lang="pt-BR" sz="4000" dirty="0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endParaRPr lang="pt-BR" sz="40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C5C2A59-7581-FF10-3045-AB8ECF6D70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69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813325"/>
      </p:ext>
    </p:extLst>
  </p:cSld>
  <p:clrMapOvr>
    <a:masterClrMapping/>
  </p:clrMapOvr>
</p:sld>
</file>

<file path=ppt/theme/theme1.xml><?xml version="1.0" encoding="utf-8"?>
<a:theme xmlns:a="http://schemas.openxmlformats.org/drawingml/2006/main" name="SIT_JAN_2020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T_JAN_2020" id="{E9F36EA5-21BB-4292-917F-1F1EADE1F753}" vid="{AEB54D88-96AE-4104-A900-2EE13E4EEEC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5925</TotalTime>
  <Words>1741</Words>
  <Application>Microsoft Office PowerPoint</Application>
  <PresentationFormat>Widescreen</PresentationFormat>
  <Paragraphs>151</Paragraphs>
  <Slides>29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Signika</vt:lpstr>
      <vt:lpstr>Times New Roman</vt:lpstr>
      <vt:lpstr>SIT_JAN_2020</vt:lpstr>
      <vt:lpstr>                           NR-01 E OS MECANISMOS DE PROMOÇÃO DA IGUALDADE NO AMBIENTE DE TRABALHO </vt:lpstr>
      <vt:lpstr>Relatório sobre a Diferença de Gênero 2025 |  Fórum Econômico Mundial</vt:lpstr>
      <vt:lpstr>REALIDADE BRASILEIRA – DIEESE 2025</vt:lpstr>
      <vt:lpstr>REALIDADE BRASILEIRA – DIEESE 2025</vt:lpstr>
      <vt:lpstr>BASE LEGAL NA CF/88</vt:lpstr>
      <vt:lpstr>DO PPRA AO PGR (09/03/2021)</vt:lpstr>
      <vt:lpstr>Apresentação do PowerPoint</vt:lpstr>
      <vt:lpstr>RISCOS PSICOSSOCIAS</vt:lpstr>
      <vt:lpstr>RISCOS PSICOSSOCIAS</vt:lpstr>
      <vt:lpstr>NR-17 - OBJETIVO</vt:lpstr>
      <vt:lpstr>NR-17 - Organização do trabalho </vt:lpstr>
      <vt:lpstr>NR-17 - PAUSAS</vt:lpstr>
      <vt:lpstr>NR-17 – SISTEMA DE AVALIAÇÃO DE DESEMPENHO</vt:lpstr>
      <vt:lpstr>NR-17 – SUPERIORES HIERÁRQUICOS</vt:lpstr>
      <vt:lpstr>NR-01</vt:lpstr>
      <vt:lpstr>NR-01</vt:lpstr>
      <vt:lpstr>CIPA</vt:lpstr>
      <vt:lpstr>RISCOS PSICOSSOCIAS – COMO APARECE NA NR-01?</vt:lpstr>
      <vt:lpstr>RISCOS PSICOSSOCIAS – COMO APARECE NA NR-01?</vt:lpstr>
      <vt:lpstr>LEI DE DISCRIMINAÇÃO</vt:lpstr>
      <vt:lpstr>POLÍTICA PÚBLICA</vt:lpstr>
      <vt:lpstr>RACISMO ESTRUTURAL</vt:lpstr>
      <vt:lpstr>RACISMO INSTITUCIONAL</vt:lpstr>
      <vt:lpstr>PERGUNDA IMPORTANTE!</vt:lpstr>
      <vt:lpstr>PAPEL DAS EMPRESAS</vt:lpstr>
      <vt:lpstr>DIREITO COMPARADO - ESPANHA</vt:lpstr>
      <vt:lpstr>DIREITO COMPARADO - ESPANHA</vt:lpstr>
      <vt:lpstr>SAÚDE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SRTE/BA - Joatan Batista Gonçalves dos Reis</dc:creator>
  <cp:lastModifiedBy>Jeane Sales Alves</cp:lastModifiedBy>
  <cp:revision>428</cp:revision>
  <cp:lastPrinted>2025-11-26T01:00:06Z</cp:lastPrinted>
  <dcterms:created xsi:type="dcterms:W3CDTF">2020-07-03T13:41:08Z</dcterms:created>
  <dcterms:modified xsi:type="dcterms:W3CDTF">2025-11-26T05:14:06Z</dcterms:modified>
</cp:coreProperties>
</file>